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416" r:id="rId3"/>
    <p:sldId id="395" r:id="rId4"/>
    <p:sldId id="396" r:id="rId5"/>
    <p:sldId id="397" r:id="rId6"/>
    <p:sldId id="408" r:id="rId7"/>
    <p:sldId id="399" r:id="rId8"/>
    <p:sldId id="409" r:id="rId9"/>
    <p:sldId id="401" r:id="rId10"/>
    <p:sldId id="402" r:id="rId11"/>
    <p:sldId id="403" r:id="rId12"/>
    <p:sldId id="404" r:id="rId13"/>
    <p:sldId id="405" r:id="rId14"/>
    <p:sldId id="411" r:id="rId15"/>
    <p:sldId id="347" r:id="rId16"/>
    <p:sldId id="355" r:id="rId17"/>
    <p:sldId id="356" r:id="rId18"/>
    <p:sldId id="348" r:id="rId19"/>
    <p:sldId id="357" r:id="rId20"/>
    <p:sldId id="351" r:id="rId21"/>
    <p:sldId id="373" r:id="rId22"/>
    <p:sldId id="352" r:id="rId23"/>
    <p:sldId id="353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70" r:id="rId32"/>
    <p:sldId id="266" r:id="rId33"/>
    <p:sldId id="371" r:id="rId34"/>
    <p:sldId id="260" r:id="rId35"/>
    <p:sldId id="261" r:id="rId36"/>
    <p:sldId id="262" r:id="rId37"/>
    <p:sldId id="263" r:id="rId38"/>
    <p:sldId id="264" r:id="rId39"/>
    <p:sldId id="429" r:id="rId40"/>
    <p:sldId id="265" r:id="rId41"/>
    <p:sldId id="267" r:id="rId42"/>
    <p:sldId id="268" r:id="rId43"/>
    <p:sldId id="269" r:id="rId44"/>
    <p:sldId id="270" r:id="rId45"/>
    <p:sldId id="417" r:id="rId46"/>
    <p:sldId id="432" r:id="rId47"/>
    <p:sldId id="280" r:id="rId48"/>
    <p:sldId id="375" r:id="rId49"/>
    <p:sldId id="422" r:id="rId50"/>
    <p:sldId id="435" r:id="rId51"/>
    <p:sldId id="436" r:id="rId52"/>
    <p:sldId id="423" r:id="rId53"/>
    <p:sldId id="376" r:id="rId54"/>
    <p:sldId id="439" r:id="rId55"/>
    <p:sldId id="438" r:id="rId56"/>
    <p:sldId id="437" r:id="rId57"/>
    <p:sldId id="424" r:id="rId58"/>
    <p:sldId id="425" r:id="rId59"/>
    <p:sldId id="427" r:id="rId60"/>
    <p:sldId id="428" r:id="rId61"/>
    <p:sldId id="434" r:id="rId62"/>
    <p:sldId id="433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00" autoAdjust="0"/>
  </p:normalViewPr>
  <p:slideViewPr>
    <p:cSldViewPr snapToGrid="0" snapToObjects="1">
      <p:cViewPr varScale="1">
        <p:scale>
          <a:sx n="76" d="100"/>
          <a:sy n="76" d="100"/>
        </p:scale>
        <p:origin x="-22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F110-E220-0E4C-B62F-75BDEED07AD1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CD932-D98B-094A-A0D1-7760CE356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71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D932-D98B-094A-A0D1-7760CE3564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5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FA99E1-2377-E948-81C7-C5141D5E606C}" type="slidenum">
              <a:rPr lang="en-US"/>
              <a:pPr/>
              <a:t>26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31F11-15B5-9E48-9886-3B37245DC924}" type="slidenum">
              <a:rPr lang="en-US"/>
              <a:pPr/>
              <a:t>27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CC0987-9DCA-474D-B926-35D9B96A39D5}" type="slidenum">
              <a:rPr lang="en-US"/>
              <a:pPr/>
              <a:t>28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B1EF9-CEF4-4F4A-BA4E-DC102D0281C1}" type="slidenum">
              <a:rPr lang="en-US"/>
              <a:pPr/>
              <a:t>29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BA2AC0-37D9-E145-A8E4-B5F923C0BB8B}" type="slidenum">
              <a:rPr lang="en-US"/>
              <a:pPr/>
              <a:t>30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7189DC-83D3-AB47-9D1B-9EF727AFF3A6}" type="slidenum">
              <a:rPr lang="en-US"/>
              <a:pPr/>
              <a:t>31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DACB2D-A484-D849-B3D6-EDD65D1D1CCD}" type="slidenum">
              <a:rPr lang="en-US"/>
              <a:pPr/>
              <a:t>34</a:t>
            </a:fld>
            <a:endParaRPr lang="en-US"/>
          </a:p>
        </p:txBody>
      </p:sp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4988"/>
            <a:ext cx="5486400" cy="41132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228" tIns="44614" rIns="89228" bIns="44614"/>
          <a:lstStyle/>
          <a:p>
            <a:endParaRPr lang="en-US"/>
          </a:p>
        </p:txBody>
      </p:sp>
      <p:sp>
        <p:nvSpPr>
          <p:cNvPr id="5427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28" tIns="44614" rIns="89228" bIns="44614" anchor="b"/>
          <a:lstStyle>
            <a:lvl1pPr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63525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688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6375" indent="-20955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8650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558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30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02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274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218E4470-F803-7940-97AB-49488446E5B8}" type="slidenum">
              <a:rPr lang="en-US" sz="1200"/>
              <a:pPr algn="r" eaLnBrk="1" hangingPunct="1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F6FE9B-90BB-B249-8C7C-7A73DC3E722B}" type="slidenum">
              <a:rPr lang="en-US"/>
              <a:pPr/>
              <a:t>35</a:t>
            </a:fld>
            <a:endParaRPr lang="en-US"/>
          </a:p>
        </p:txBody>
      </p:sp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4988"/>
            <a:ext cx="5486400" cy="41132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228" tIns="44614" rIns="89228" bIns="44614"/>
          <a:lstStyle/>
          <a:p>
            <a:endParaRPr lang="en-US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28" tIns="44614" rIns="89228" bIns="44614" anchor="b"/>
          <a:lstStyle>
            <a:lvl1pPr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63525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688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6375" indent="-20955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8650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558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30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02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274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5C7FB73-4BBE-994C-AB05-C3292F669EE1}" type="slidenum">
              <a:rPr lang="en-US" sz="1200"/>
              <a:pPr algn="r" eaLnBrk="1" hangingPunct="1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927450-FB63-EC4F-B335-FAEEA1AE9CE1}" type="slidenum">
              <a:rPr lang="en-US"/>
              <a:pPr/>
              <a:t>36</a:t>
            </a:fld>
            <a:endParaRPr lang="en-US"/>
          </a:p>
        </p:txBody>
      </p:sp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4988"/>
            <a:ext cx="5486400" cy="41132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228" tIns="44614" rIns="89228" bIns="44614"/>
          <a:lstStyle/>
          <a:p>
            <a:endParaRPr lang="en-US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28" tIns="44614" rIns="89228" bIns="44614" anchor="b"/>
          <a:lstStyle>
            <a:lvl1pPr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63525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688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6375" indent="-20955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8650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558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30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02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274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00ED9660-9A6D-CA41-9E52-5BD76A7E4B1D}" type="slidenum">
              <a:rPr lang="en-US" sz="1200"/>
              <a:pPr algn="r" eaLnBrk="1" hangingPunct="1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BFCBBC-FDCA-8F4B-8FD8-5518609075D3}" type="slidenum">
              <a:rPr lang="en-US"/>
              <a:pPr/>
              <a:t>37</a:t>
            </a:fld>
            <a:endParaRPr lang="en-US"/>
          </a:p>
        </p:txBody>
      </p:sp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4988"/>
            <a:ext cx="5486400" cy="41132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228" tIns="44614" rIns="89228" bIns="44614"/>
          <a:lstStyle/>
          <a:p>
            <a:endParaRPr lang="en-US"/>
          </a:p>
        </p:txBody>
      </p:sp>
      <p:sp>
        <p:nvSpPr>
          <p:cNvPr id="604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28" tIns="44614" rIns="89228" bIns="44614" anchor="b"/>
          <a:lstStyle>
            <a:lvl1pPr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63525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688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6375" indent="-20955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8650" indent="-211138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558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30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02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27450" indent="-211138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D0705A70-B0A0-4A46-B5AB-7CAF977951A4}" type="slidenum">
              <a:rPr lang="en-US" sz="1200"/>
              <a:pPr algn="r" eaLnBrk="1" hangingPunct="1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E88D08-5332-7841-8446-1FA0DD322D49}" type="slidenum">
              <a:rPr lang="en-US"/>
              <a:pPr/>
              <a:t>12</a:t>
            </a:fld>
            <a:endParaRPr lang="en-US"/>
          </a:p>
        </p:txBody>
      </p:sp>
      <p:sp>
        <p:nvSpPr>
          <p:cNvPr id="51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9995A7-8332-0040-BB0E-235AB376A48E}" type="slidenum">
              <a:rPr lang="en-US"/>
              <a:pPr/>
              <a:t>38</a:t>
            </a:fld>
            <a:endParaRPr lang="en-US"/>
          </a:p>
        </p:txBody>
      </p:sp>
      <p:sp>
        <p:nvSpPr>
          <p:cNvPr id="624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D932-D98B-094A-A0D1-7760CE3564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12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D932-D98B-094A-A0D1-7760CE3564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6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61539C-2BB6-9C40-B84D-1FCC565FD24A}" type="slidenum">
              <a:rPr lang="en-US"/>
              <a:pPr/>
              <a:t>13</a:t>
            </a:fld>
            <a:endParaRPr lang="en-US"/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idea behind gravitational</a:t>
            </a:r>
            <a:r>
              <a:rPr lang="en-US" baseline="0" dirty="0" smtClean="0"/>
              <a:t> lensing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D932-D98B-094A-A0D1-7760CE3564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65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2D1D1-1AB8-5841-A843-C41DA2EF6EE2}" type="slidenum">
              <a:rPr lang="en-US"/>
              <a:pPr/>
              <a:t>16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geometry of lensing 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6DAEB2-32F9-2D49-87E8-BCAB0BE9A4EB}" type="slidenum">
              <a:rPr lang="en-US"/>
              <a:pPr/>
              <a:t>17</a:t>
            </a:fld>
            <a:endParaRPr 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expression of that geometry 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0966DE-DE89-EC4A-8BEE-112DD2BB5E38}" type="slidenum">
              <a:rPr lang="en-US"/>
              <a:pPr/>
              <a:t>19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746FD7-95E8-D841-BB4E-111369C386E5}" type="slidenum">
              <a:rPr lang="en-US"/>
              <a:pPr/>
              <a:t>24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31901-52A8-624B-A2BC-7881F9C4BE53}" type="slidenum">
              <a:rPr lang="en-US"/>
              <a:pPr/>
              <a:t>25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3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3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8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1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7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9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8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30B6EAB-BC57-4945-9015-9C4C585B7DEE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2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90" y="84624"/>
            <a:ext cx="8913056" cy="745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90" y="970071"/>
            <a:ext cx="8913056" cy="542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12500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@tom_kitching </a:t>
            </a:r>
          </a:p>
          <a:p>
            <a:r>
              <a:rPr lang="en-US" dirty="0" err="1" smtClean="0"/>
              <a:t>tdk@roe.ac.uk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0230" y="6492875"/>
            <a:ext cx="683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8C6C2-C6B5-7741-849D-D712BDB6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0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Clr>
          <a:srgbClr val="FF0000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Clr>
          <a:srgbClr val="00800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Weak Lensing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Tom Kitching (WL SWG coordinator)</a:t>
            </a:r>
          </a:p>
          <a:p>
            <a:endParaRPr lang="en-US" dirty="0"/>
          </a:p>
          <a:p>
            <a:r>
              <a:rPr lang="en-US" sz="3600" baseline="-25000" dirty="0" err="1" smtClean="0"/>
              <a:t>Henk</a:t>
            </a:r>
            <a:r>
              <a:rPr lang="en-US" sz="3600" baseline="-25000" dirty="0" smtClean="0"/>
              <a:t> Hoekstra, </a:t>
            </a:r>
            <a:r>
              <a:rPr lang="en-US" sz="3600" baseline="-25000" dirty="0" err="1" smtClean="0"/>
              <a:t>Karim</a:t>
            </a:r>
            <a:r>
              <a:rPr lang="en-US" sz="3600" baseline="-25000" dirty="0" smtClean="0"/>
              <a:t> </a:t>
            </a:r>
            <a:r>
              <a:rPr lang="en-US" sz="3600" baseline="-25000" dirty="0" err="1" smtClean="0"/>
              <a:t>Benabed</a:t>
            </a:r>
            <a:endParaRPr lang="en-US" sz="3600" baseline="-25000" dirty="0"/>
          </a:p>
        </p:txBody>
      </p:sp>
    </p:spTree>
    <p:extLst>
      <p:ext uri="{BB962C8B-B14F-4D97-AF65-F5344CB8AC3E}">
        <p14:creationId xmlns:p14="http://schemas.microsoft.com/office/powerpoint/2010/main" val="50311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136" y="0"/>
            <a:ext cx="7595013" cy="1130425"/>
          </a:xfrm>
        </p:spPr>
        <p:txBody>
          <a:bodyPr/>
          <a:lstStyle/>
          <a:p>
            <a:r>
              <a:rPr lang="en-US" dirty="0" smtClean="0"/>
              <a:t>The weak distortion is simply a change in ellipticity of a galaxy  </a:t>
            </a:r>
            <a:endParaRPr lang="en-US" dirty="0"/>
          </a:p>
        </p:txBody>
      </p:sp>
      <p:pic>
        <p:nvPicPr>
          <p:cNvPr id="4" name="iShowU-Capture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856" y="1808820"/>
            <a:ext cx="7266147" cy="3999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1198" y="646151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R Massey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5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6"/>
            <a:ext cx="9192705" cy="68527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4053" y="492990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Large Scale Structure</a:t>
            </a:r>
            <a:endParaRPr 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4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501650"/>
            <a:ext cx="5842000" cy="585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85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76251"/>
            <a:ext cx="5829300" cy="59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3734" y="6461512"/>
            <a:ext cx="270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COSMOS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Same but with more technical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14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>
            <a:normAutofit fontScale="90000"/>
          </a:bodyPr>
          <a:lstStyle/>
          <a:p>
            <a:r>
              <a:rPr lang="en-US"/>
              <a:t>What is Gravitational Lensing?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838200"/>
            <a:ext cx="4419600" cy="5650468"/>
          </a:xfrm>
          <a:ln/>
        </p:spPr>
        <p:txBody>
          <a:bodyPr rIns="132080">
            <a:normAutofit fontScale="92500" lnSpcReduction="20000"/>
          </a:bodyPr>
          <a:lstStyle/>
          <a:p>
            <a:r>
              <a:rPr lang="en-US" dirty="0"/>
              <a:t>Propagating photons </a:t>
            </a:r>
            <a:r>
              <a:rPr lang="en-US" dirty="0" smtClean="0"/>
              <a:t>follow geodesics </a:t>
            </a:r>
            <a:r>
              <a:rPr lang="en-US" dirty="0"/>
              <a:t>in space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geodesics are 	   distorted from </a:t>
            </a:r>
            <a:r>
              <a:rPr lang="en-US" dirty="0" smtClean="0"/>
              <a:t>‘straight’    </a:t>
            </a:r>
            <a:r>
              <a:rPr lang="en-US" dirty="0"/>
              <a:t>lines by the presence of massive objects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Even in Newtonian Gravity photons would be </a:t>
            </a:r>
            <a:r>
              <a:rPr lang="en-US" dirty="0" smtClean="0"/>
              <a:t>deflected </a:t>
            </a:r>
            <a:r>
              <a:rPr lang="en-US" dirty="0"/>
              <a:t>from straight    line path</a:t>
            </a:r>
          </a:p>
        </p:txBody>
      </p:sp>
      <p:pic>
        <p:nvPicPr>
          <p:cNvPr id="61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830061"/>
            <a:ext cx="463550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1708" y="6488668"/>
            <a:ext cx="414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</a:t>
            </a:r>
            <a:r>
              <a:rPr lang="en-US" dirty="0" err="1" smtClean="0"/>
              <a:t>Bartelmann</a:t>
            </a:r>
            <a:r>
              <a:rPr lang="en-US" dirty="0" smtClean="0"/>
              <a:t> &amp; Schneider 2003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6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/>
              <a:t>Geometry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3657600" cy="5638800"/>
          </a:xfrm>
        </p:spPr>
        <p:txBody>
          <a:bodyPr/>
          <a:lstStyle/>
          <a:p>
            <a:r>
              <a:rPr lang="en-US"/>
              <a:t>The Born Approximation 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5394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33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Lens Equation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Ratio of angular diameter distances</a:t>
            </a:r>
            <a:endParaRPr lang="en-US" sz="24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2188"/>
            <a:ext cx="3657600" cy="19780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04800" y="4800600"/>
            <a:ext cx="41148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 dirty="0" smtClean="0"/>
              <a:t>Simple Geometry </a:t>
            </a:r>
          </a:p>
          <a:p>
            <a:endParaRPr lang="en-US" sz="2800" dirty="0"/>
          </a:p>
          <a:p>
            <a:r>
              <a:rPr lang="en-US" sz="2800" dirty="0" smtClean="0"/>
              <a:t>Relates </a:t>
            </a:r>
            <a:r>
              <a:rPr lang="en-US" sz="2800" i="1" dirty="0"/>
              <a:t>True</a:t>
            </a:r>
            <a:r>
              <a:rPr lang="en-US" sz="2800" dirty="0"/>
              <a:t> </a:t>
            </a:r>
            <a:r>
              <a:rPr lang="en-US" sz="2800" dirty="0" smtClean="0"/>
              <a:t>Position β </a:t>
            </a:r>
            <a:endParaRPr lang="en-US" sz="2800" dirty="0"/>
          </a:p>
          <a:p>
            <a:r>
              <a:rPr lang="en-US" sz="2800" dirty="0"/>
              <a:t>to </a:t>
            </a:r>
            <a:r>
              <a:rPr lang="en-US" sz="2800" i="1" dirty="0"/>
              <a:t>Observed</a:t>
            </a:r>
            <a:r>
              <a:rPr lang="en-US" sz="2800" dirty="0"/>
              <a:t> </a:t>
            </a:r>
            <a:r>
              <a:rPr lang="en-US" sz="2800" dirty="0" smtClean="0"/>
              <a:t>Position  </a:t>
            </a:r>
            <a:r>
              <a:rPr lang="en-US" sz="2800" dirty="0" smtClean="0">
                <a:latin typeface="Lucida Grande"/>
                <a:ea typeface="Lucida Grande"/>
                <a:cs typeface="Lucida Grande"/>
              </a:rPr>
              <a:t>ϑ</a:t>
            </a:r>
            <a:endParaRPr lang="en-US" sz="2800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383698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85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2209800" cy="119538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1000"/>
            <a:ext cx="463550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0861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/>
          </p:cNvSpPr>
          <p:nvPr/>
        </p:nvSpPr>
        <p:spPr bwMode="auto">
          <a:xfrm>
            <a:off x="60325" y="3265488"/>
            <a:ext cx="276083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Thin </a:t>
            </a:r>
            <a:r>
              <a:rPr lang="en-US" sz="16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Sheet Born </a:t>
            </a:r>
            <a:r>
              <a:rPr lang="en-US" sz="1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Approximation :</a:t>
            </a:r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2667000" y="4114800"/>
            <a:ext cx="609600" cy="15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5" name="Rectangle 7"/>
          <p:cNvSpPr>
            <a:spLocks/>
          </p:cNvSpPr>
          <p:nvPr/>
        </p:nvSpPr>
        <p:spPr bwMode="auto">
          <a:xfrm>
            <a:off x="152400" y="1600200"/>
            <a:ext cx="23685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600">
                <a:solidFill>
                  <a:schemeClr val="tx1"/>
                </a:solidFill>
                <a:ea typeface="ＭＳ Ｐゴシック" charset="0"/>
                <a:cs typeface="Arial" charset="0"/>
              </a:rPr>
              <a:t>Relates True Position to </a:t>
            </a:r>
          </a:p>
          <a:p>
            <a:pPr marL="39688"/>
            <a:r>
              <a:rPr lang="en-US" sz="1600">
                <a:solidFill>
                  <a:schemeClr val="tx1"/>
                </a:solidFill>
                <a:ea typeface="ＭＳ Ｐゴシック" charset="0"/>
                <a:cs typeface="Arial" charset="0"/>
              </a:rPr>
              <a:t>Observed Position</a:t>
            </a:r>
          </a:p>
        </p:txBody>
      </p:sp>
      <p:pic>
        <p:nvPicPr>
          <p:cNvPr id="7176" name="Picture 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761933"/>
            <a:ext cx="1854200" cy="812800"/>
          </a:xfrm>
          <a:prstGeom prst="rect">
            <a:avLst/>
          </a:prstGeom>
          <a:noFill/>
          <a:ln w="25400">
            <a:solidFill>
              <a:srgbClr val="00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8" name="Rectangle 10"/>
          <p:cNvSpPr>
            <a:spLocks/>
          </p:cNvSpPr>
          <p:nvPr/>
        </p:nvSpPr>
        <p:spPr bwMode="auto">
          <a:xfrm>
            <a:off x="2103457" y="5360339"/>
            <a:ext cx="1656067" cy="1231106"/>
          </a:xfrm>
          <a:prstGeom prst="rect">
            <a:avLst/>
          </a:prstGeom>
          <a:noFill/>
          <a:ln w="25400">
            <a:solidFill>
              <a:srgbClr val="000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40639" bIns="0">
            <a:spAutoFit/>
          </a:bodyPr>
          <a:lstStyle/>
          <a:p>
            <a:pPr marL="39688"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 </a:t>
            </a:r>
            <a:r>
              <a:rPr lang="en-US" sz="1600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Kappa &gt; 1 = </a:t>
            </a:r>
          </a:p>
          <a:p>
            <a:pPr marL="39688"/>
            <a:r>
              <a:rPr lang="en-US" sz="1600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Strong </a:t>
            </a:r>
            <a:r>
              <a:rPr lang="en-US" sz="1600" dirty="0" smtClean="0">
                <a:solidFill>
                  <a:srgbClr val="3366FF"/>
                </a:solidFill>
                <a:ea typeface="ＭＳ Ｐゴシック" charset="0"/>
                <a:cs typeface="Arial" charset="0"/>
              </a:rPr>
              <a:t>Lensing</a:t>
            </a:r>
          </a:p>
          <a:p>
            <a:pPr marL="39688"/>
            <a:endParaRPr lang="en-US" sz="1600" dirty="0">
              <a:solidFill>
                <a:srgbClr val="3366FF"/>
              </a:solidFill>
              <a:ea typeface="ＭＳ Ｐゴシック" charset="0"/>
              <a:cs typeface="Arial" charset="0"/>
            </a:endParaRPr>
          </a:p>
          <a:p>
            <a:pPr marL="39688"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ea typeface="ＭＳ Ｐゴシック" charset="0"/>
                <a:cs typeface="Arial" charset="0"/>
              </a:rPr>
              <a:t>Kappa &lt;&lt; 1 = </a:t>
            </a:r>
          </a:p>
          <a:p>
            <a:pPr marL="39688"/>
            <a:r>
              <a:rPr lang="en-US" sz="1600" dirty="0">
                <a:solidFill>
                  <a:srgbClr val="008000"/>
                </a:solidFill>
                <a:ea typeface="ＭＳ Ｐゴシック" charset="0"/>
                <a:cs typeface="Arial" charset="0"/>
              </a:rPr>
              <a:t>   Weak Lensing</a:t>
            </a:r>
          </a:p>
        </p:txBody>
      </p:sp>
      <p:pic>
        <p:nvPicPr>
          <p:cNvPr id="7179" name="Picture 1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391375"/>
            <a:ext cx="1206500" cy="698500"/>
          </a:xfrm>
          <a:prstGeom prst="rect">
            <a:avLst/>
          </a:prstGeom>
          <a:noFill/>
          <a:ln w="25400">
            <a:solidFill>
              <a:srgbClr val="FF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02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Deflection Angle from GR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Want to know what the </a:t>
            </a:r>
            <a:r>
              <a:rPr lang="en-US" dirty="0" smtClean="0"/>
              <a:t>integrated deflection </a:t>
            </a:r>
            <a:r>
              <a:rPr lang="en-US" dirty="0"/>
              <a:t>angle </a:t>
            </a:r>
            <a:r>
              <a:rPr lang="en-US" dirty="0" smtClean="0"/>
              <a:t>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Next slides has a lot of </a:t>
            </a:r>
            <a:r>
              <a:rPr lang="en-US" dirty="0" err="1" smtClean="0"/>
              <a:t>maths</a:t>
            </a:r>
            <a:r>
              <a:rPr lang="en-US" dirty="0" smtClean="0"/>
              <a:t>…. So will quickly skip over it!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146714"/>
            <a:ext cx="1981200" cy="1147763"/>
          </a:xfrm>
          <a:prstGeom prst="rect">
            <a:avLst/>
          </a:prstGeom>
          <a:noFill/>
          <a:ln w="25400">
            <a:solidFill>
              <a:srgbClr val="FF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957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Review of Weak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Theory </a:t>
            </a:r>
          </a:p>
          <a:p>
            <a:pPr lvl="1"/>
            <a:r>
              <a:rPr lang="en-US" u="sng" dirty="0" smtClean="0"/>
              <a:t>Why</a:t>
            </a:r>
            <a:r>
              <a:rPr lang="en-US" dirty="0" smtClean="0"/>
              <a:t> do we measure?</a:t>
            </a:r>
          </a:p>
          <a:p>
            <a:pPr lvl="1"/>
            <a:r>
              <a:rPr lang="en-US" dirty="0" smtClean="0"/>
              <a:t>From General Relativity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Measurement</a:t>
            </a:r>
          </a:p>
          <a:p>
            <a:pPr lvl="1"/>
            <a:r>
              <a:rPr lang="en-US" u="sng" dirty="0" smtClean="0"/>
              <a:t>What</a:t>
            </a:r>
            <a:r>
              <a:rPr lang="en-US" dirty="0" smtClean="0"/>
              <a:t> do we measure?</a:t>
            </a:r>
          </a:p>
          <a:p>
            <a:pPr lvl="1"/>
            <a:endParaRPr lang="en-US" dirty="0"/>
          </a:p>
          <a:p>
            <a:r>
              <a:rPr lang="en-US" dirty="0" smtClean="0"/>
              <a:t>Cosmology</a:t>
            </a:r>
          </a:p>
          <a:p>
            <a:pPr lvl="1"/>
            <a:r>
              <a:rPr lang="en-US" u="sng" dirty="0" smtClean="0"/>
              <a:t>How</a:t>
            </a:r>
            <a:r>
              <a:rPr lang="en-US" dirty="0" smtClean="0"/>
              <a:t> do we extract cosmological information?</a:t>
            </a:r>
            <a:endParaRPr lang="en-US" u="sng" dirty="0" smtClean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1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>
            <a:normAutofit fontScale="90000"/>
          </a:bodyPr>
          <a:lstStyle/>
          <a:p>
            <a:r>
              <a:rPr lang="en-US"/>
              <a:t>From GR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3886200" cy="5867400"/>
          </a:xfrm>
          <a:ln/>
        </p:spPr>
        <p:txBody>
          <a:bodyPr rIns="132080">
            <a:normAutofit lnSpcReduction="10000"/>
          </a:bodyPr>
          <a:lstStyle/>
          <a:p>
            <a:r>
              <a:rPr lang="en-US" sz="2400" dirty="0"/>
              <a:t>Metric in the Weak Field Limit</a:t>
            </a:r>
          </a:p>
          <a:p>
            <a:r>
              <a:rPr lang="en-US" sz="2400" dirty="0"/>
              <a:t>Newtonian Potential </a:t>
            </a:r>
          </a:p>
          <a:p>
            <a:r>
              <a:rPr lang="en-US" sz="2400" dirty="0"/>
              <a:t>GR Equation of Motion</a:t>
            </a:r>
          </a:p>
          <a:p>
            <a:r>
              <a:rPr lang="en-US" sz="2400" dirty="0" err="1">
                <a:latin typeface="Symbol" charset="0"/>
                <a:cs typeface="Symbol" charset="0"/>
                <a:sym typeface="Symbol" charset="0"/>
              </a:rPr>
              <a:t>Γ</a:t>
            </a:r>
            <a:r>
              <a:rPr lang="en-US" sz="2400" dirty="0">
                <a:latin typeface="Symbol" charset="0"/>
                <a:cs typeface="Symbol" charset="0"/>
                <a:sym typeface="Symbol" charset="0"/>
              </a:rPr>
              <a:t> </a:t>
            </a:r>
            <a:r>
              <a:rPr lang="en-US" sz="2400" dirty="0"/>
              <a:t> related to metric g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Set time-changes in </a:t>
            </a:r>
            <a:r>
              <a:rPr lang="en-US" sz="2400" dirty="0" smtClean="0"/>
              <a:t>metric to </a:t>
            </a:r>
            <a:r>
              <a:rPr lang="en-US" sz="2400" dirty="0"/>
              <a:t>be small g</a:t>
            </a:r>
            <a:r>
              <a:rPr lang="en-US" sz="2400" baseline="-25000" dirty="0"/>
              <a:t>i0</a:t>
            </a:r>
            <a:r>
              <a:rPr lang="en-US" sz="2400" dirty="0"/>
              <a:t>=0. Spatial Part:</a:t>
            </a:r>
            <a:endParaRPr lang="en-US" dirty="0"/>
          </a:p>
          <a:p>
            <a:endParaRPr lang="en-US" sz="2400" dirty="0"/>
          </a:p>
          <a:p>
            <a:r>
              <a:rPr lang="en-US" sz="2400" dirty="0" smtClean="0"/>
              <a:t>Substitute </a:t>
            </a:r>
            <a:r>
              <a:rPr lang="en-US" sz="2400" dirty="0"/>
              <a:t>metric : </a:t>
            </a:r>
          </a:p>
          <a:p>
            <a:endParaRPr lang="en-US" sz="2400" dirty="0"/>
          </a:p>
          <a:p>
            <a:r>
              <a:rPr lang="en-US" sz="2400" dirty="0"/>
              <a:t>Newtonian Limit </a:t>
            </a:r>
            <a:r>
              <a:rPr lang="en-US" sz="2400" dirty="0" err="1"/>
              <a:t>u</a:t>
            </a:r>
            <a:r>
              <a:rPr lang="en-US" sz="2400" baseline="-25000" dirty="0" err="1"/>
              <a:t>i</a:t>
            </a:r>
            <a:r>
              <a:rPr lang="en-US" sz="2400" dirty="0"/>
              <a:t>&lt;&lt;c : </a:t>
            </a:r>
            <a:endParaRPr lang="en-US" dirty="0"/>
          </a:p>
          <a:p>
            <a:r>
              <a:rPr lang="en-US" sz="2400" dirty="0"/>
              <a:t>Relativistic Limit </a:t>
            </a:r>
            <a:r>
              <a:rPr lang="en-US" sz="2400" dirty="0" err="1"/>
              <a:t>u</a:t>
            </a:r>
            <a:r>
              <a:rPr lang="en-US" sz="2400" baseline="-25000" dirty="0" err="1"/>
              <a:t>i</a:t>
            </a:r>
            <a:r>
              <a:rPr lang="en-US" sz="2400" dirty="0" err="1"/>
              <a:t>~r</a:t>
            </a:r>
            <a:r>
              <a:rPr lang="en-US" sz="2400" baseline="-25000" dirty="0" err="1"/>
              <a:t>i</a:t>
            </a:r>
            <a:r>
              <a:rPr lang="en-US" sz="2400" dirty="0" err="1"/>
              <a:t>c</a:t>
            </a:r>
            <a:r>
              <a:rPr lang="en-US" sz="2400" dirty="0"/>
              <a:t> :</a:t>
            </a:r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990600"/>
            <a:ext cx="5448300" cy="508000"/>
          </a:xfrm>
          <a:prstGeom prst="rect">
            <a:avLst/>
          </a:prstGeom>
          <a:noFill/>
          <a:ln w="12700">
            <a:solidFill>
              <a:srgbClr val="00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00200"/>
            <a:ext cx="3251200" cy="558800"/>
          </a:xfrm>
          <a:prstGeom prst="rect">
            <a:avLst/>
          </a:prstGeom>
          <a:noFill/>
          <a:ln w="12700">
            <a:solidFill>
              <a:srgbClr val="00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09800"/>
            <a:ext cx="3429000" cy="609600"/>
          </a:xfrm>
          <a:prstGeom prst="rect">
            <a:avLst/>
          </a:prstGeom>
          <a:noFill/>
          <a:ln w="12700">
            <a:solidFill>
              <a:srgbClr val="00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6" name="AutoShape 6"/>
          <p:cNvSpPr>
            <a:spLocks/>
          </p:cNvSpPr>
          <p:nvPr/>
        </p:nvSpPr>
        <p:spPr bwMode="auto">
          <a:xfrm rot="10800000">
            <a:off x="6907213" y="1879600"/>
            <a:ext cx="406400" cy="635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2150" y="0"/>
                </a:moveTo>
                <a:cubicBezTo>
                  <a:pt x="6075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0247" name="Picture 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3048000"/>
            <a:ext cx="51435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75" y="4256528"/>
            <a:ext cx="4000500" cy="698500"/>
          </a:xfrm>
          <a:prstGeom prst="rect">
            <a:avLst/>
          </a:prstGeom>
          <a:noFill/>
          <a:ln w="12700">
            <a:solidFill>
              <a:srgbClr val="008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75" y="5181600"/>
            <a:ext cx="1143000" cy="4953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75" y="5715000"/>
            <a:ext cx="3213100" cy="4953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06500" cy="698500"/>
          </a:xfrm>
          <a:prstGeom prst="rect">
            <a:avLst/>
          </a:prstGeom>
          <a:noFill/>
          <a:ln w="25400">
            <a:solidFill>
              <a:srgbClr val="FF0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2" name="Line 12"/>
          <p:cNvSpPr>
            <a:spLocks noChangeShapeType="1"/>
          </p:cNvSpPr>
          <p:nvPr/>
        </p:nvSpPr>
        <p:spPr bwMode="auto">
          <a:xfrm flipH="1">
            <a:off x="6400800" y="5105400"/>
            <a:ext cx="304800" cy="685800"/>
          </a:xfrm>
          <a:prstGeom prst="line">
            <a:avLst/>
          </a:prstGeom>
          <a:noFill/>
          <a:ln w="38100">
            <a:solidFill>
              <a:srgbClr val="FF008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rot="10800000">
            <a:off x="6411473" y="6062489"/>
            <a:ext cx="457200" cy="609600"/>
          </a:xfrm>
          <a:prstGeom prst="line">
            <a:avLst/>
          </a:prstGeom>
          <a:noFill/>
          <a:ln w="38100">
            <a:solidFill>
              <a:srgbClr val="FF008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home message </a:t>
            </a:r>
          </a:p>
          <a:p>
            <a:r>
              <a:rPr lang="en-US" dirty="0" smtClean="0"/>
              <a:t>The amount of deflection depends on the spatial  </a:t>
            </a:r>
            <a:r>
              <a:rPr lang="en-US" u="sng" dirty="0" smtClean="0"/>
              <a:t>derivative of the local gravitational potential </a:t>
            </a:r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r>
              <a:rPr lang="en-US" dirty="0" smtClean="0"/>
              <a:t>Can also use </a:t>
            </a:r>
            <a:r>
              <a:rPr lang="en-US" dirty="0" err="1" smtClean="0"/>
              <a:t>Fermats</a:t>
            </a:r>
            <a:r>
              <a:rPr lang="en-US" dirty="0" smtClean="0"/>
              <a:t> principle of least time</a:t>
            </a:r>
          </a:p>
          <a:p>
            <a:pPr lvl="1"/>
            <a:r>
              <a:rPr lang="en-US" dirty="0" smtClean="0"/>
              <a:t>With refractive index of lens n=1-2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ϕ</a:t>
            </a:r>
            <a:r>
              <a:rPr lang="en-US" dirty="0" smtClean="0"/>
              <a:t>/c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4" name="Picture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23" y="3393966"/>
            <a:ext cx="7012330" cy="103459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03357" y="3960636"/>
            <a:ext cx="121396" cy="4679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5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053464"/>
            <a:ext cx="8851900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/>
          </p:cNvSpPr>
          <p:nvPr/>
        </p:nvSpPr>
        <p:spPr bwMode="auto">
          <a:xfrm>
            <a:off x="1676400" y="276828"/>
            <a:ext cx="554188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40639" bIns="0">
            <a:spAutoFit/>
          </a:bodyPr>
          <a:lstStyle/>
          <a:p>
            <a:pPr marL="39688"/>
            <a:r>
              <a:rPr lang="en-US" sz="20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GR-Newton Factor of 2 Confirmed in </a:t>
            </a:r>
            <a:r>
              <a:rPr lang="en-US" sz="20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1919</a:t>
            </a:r>
          </a:p>
          <a:p>
            <a:pPr marL="39688"/>
            <a:r>
              <a:rPr lang="en-US" sz="2000" dirty="0" smtClean="0">
                <a:ea typeface="ＭＳ Ｐゴシック" charset="0"/>
                <a:cs typeface="Arial" charset="0"/>
              </a:rPr>
              <a:t>Euclid launches (hopefully!) 100 years later!</a:t>
            </a:r>
            <a:r>
              <a:rPr lang="en-US" sz="20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 </a:t>
            </a:r>
            <a:endParaRPr lang="en-US" sz="2000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1600200" y="6502400"/>
            <a:ext cx="20383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© R. Massey 2010</a:t>
            </a:r>
          </a:p>
        </p:txBody>
      </p:sp>
    </p:spTree>
    <p:extLst>
      <p:ext uri="{BB962C8B-B14F-4D97-AF65-F5344CB8AC3E}">
        <p14:creationId xmlns:p14="http://schemas.microsoft.com/office/powerpoint/2010/main" val="38341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2600"/>
            <a:ext cx="9144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Rectangle 2"/>
          <p:cNvSpPr>
            <a:spLocks/>
          </p:cNvSpPr>
          <p:nvPr/>
        </p:nvSpPr>
        <p:spPr bwMode="auto">
          <a:xfrm>
            <a:off x="304800" y="381000"/>
            <a:ext cx="247332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Kappa&lt;&lt; 1 </a:t>
            </a:r>
          </a:p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Weak Lensing</a:t>
            </a:r>
          </a:p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Local Distortion</a:t>
            </a: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H="1">
            <a:off x="1905000" y="1600200"/>
            <a:ext cx="381000" cy="129540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0" y="6491288"/>
            <a:ext cx="100806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E8EAE9"/>
                </a:solidFill>
                <a:ea typeface="ＭＳ Ｐゴシック" charset="0"/>
                <a:cs typeface="Arial" charset="0"/>
              </a:rPr>
              <a:t>© NASA</a:t>
            </a: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4648200" y="4343400"/>
            <a:ext cx="4495800" cy="2514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2294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8466932" y="5190331"/>
            <a:ext cx="8382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4973638" y="6629400"/>
            <a:ext cx="4114800" cy="1588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6" name="Rectangle 8"/>
          <p:cNvSpPr>
            <a:spLocks/>
          </p:cNvSpPr>
          <p:nvPr/>
        </p:nvSpPr>
        <p:spPr bwMode="auto">
          <a:xfrm>
            <a:off x="6726238" y="6172200"/>
            <a:ext cx="3063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Arial" charset="0"/>
              </a:rPr>
              <a:t>z</a:t>
            </a:r>
          </a:p>
        </p:txBody>
      </p:sp>
      <p:grpSp>
        <p:nvGrpSpPr>
          <p:cNvPr id="12297" name="Group 9"/>
          <p:cNvGrpSpPr>
            <a:grpSpLocks/>
          </p:cNvGrpSpPr>
          <p:nvPr/>
        </p:nvGrpSpPr>
        <p:grpSpPr bwMode="auto">
          <a:xfrm>
            <a:off x="5886450" y="5408613"/>
            <a:ext cx="1089025" cy="304800"/>
            <a:chOff x="0" y="0"/>
            <a:chExt cx="685" cy="191"/>
          </a:xfrm>
        </p:grpSpPr>
        <p:sp>
          <p:nvSpPr>
            <p:cNvPr id="12298" name="AutoShape 10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299" name="AutoShape 11"/>
            <p:cNvSpPr>
              <a:spLocks/>
            </p:cNvSpPr>
            <p:nvPr/>
          </p:nvSpPr>
          <p:spPr bwMode="auto">
            <a:xfrm>
              <a:off x="361" y="97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0" name="AutoShape 12"/>
            <p:cNvSpPr>
              <a:spLocks/>
            </p:cNvSpPr>
            <p:nvPr/>
          </p:nvSpPr>
          <p:spPr bwMode="auto">
            <a:xfrm>
              <a:off x="523" y="113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1" name="AutoShape 13"/>
            <p:cNvSpPr>
              <a:spLocks/>
            </p:cNvSpPr>
            <p:nvPr/>
          </p:nvSpPr>
          <p:spPr bwMode="auto">
            <a:xfrm>
              <a:off x="672" y="12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2" name="AutoShape 14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3" name="Rectangle 15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04" name="Group 16"/>
          <p:cNvGrpSpPr>
            <a:grpSpLocks/>
          </p:cNvGrpSpPr>
          <p:nvPr/>
        </p:nvGrpSpPr>
        <p:grpSpPr bwMode="auto">
          <a:xfrm>
            <a:off x="6038850" y="5003800"/>
            <a:ext cx="454025" cy="862013"/>
            <a:chOff x="0" y="0"/>
            <a:chExt cx="285" cy="543"/>
          </a:xfrm>
        </p:grpSpPr>
        <p:sp>
          <p:nvSpPr>
            <p:cNvPr id="12305" name="AutoShape 17"/>
            <p:cNvSpPr>
              <a:spLocks/>
            </p:cNvSpPr>
            <p:nvPr/>
          </p:nvSpPr>
          <p:spPr bwMode="auto">
            <a:xfrm>
              <a:off x="0" y="351"/>
              <a:ext cx="239" cy="192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6" name="AutoShape 18"/>
            <p:cNvSpPr>
              <a:spLocks/>
            </p:cNvSpPr>
            <p:nvPr/>
          </p:nvSpPr>
          <p:spPr bwMode="auto">
            <a:xfrm>
              <a:off x="173" y="22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7" name="AutoShape 19"/>
            <p:cNvSpPr>
              <a:spLocks/>
            </p:cNvSpPr>
            <p:nvPr/>
          </p:nvSpPr>
          <p:spPr bwMode="auto">
            <a:xfrm>
              <a:off x="224" y="107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8" name="AutoShape 20"/>
            <p:cNvSpPr>
              <a:spLocks/>
            </p:cNvSpPr>
            <p:nvPr/>
          </p:nvSpPr>
          <p:spPr bwMode="auto">
            <a:xfrm>
              <a:off x="272" y="0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09" name="AutoShape 21"/>
            <p:cNvSpPr>
              <a:spLocks/>
            </p:cNvSpPr>
            <p:nvPr/>
          </p:nvSpPr>
          <p:spPr bwMode="auto">
            <a:xfrm>
              <a:off x="11" y="361"/>
              <a:ext cx="221" cy="1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0" name="Rectangle 22"/>
            <p:cNvSpPr>
              <a:spLocks/>
            </p:cNvSpPr>
            <p:nvPr/>
          </p:nvSpPr>
          <p:spPr bwMode="auto">
            <a:xfrm>
              <a:off x="33" y="380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11" name="Group 23"/>
          <p:cNvGrpSpPr>
            <a:grpSpLocks/>
          </p:cNvGrpSpPr>
          <p:nvPr/>
        </p:nvGrpSpPr>
        <p:grpSpPr bwMode="auto">
          <a:xfrm>
            <a:off x="6191250" y="5256213"/>
            <a:ext cx="381000" cy="374650"/>
            <a:chOff x="0" y="0"/>
            <a:chExt cx="239" cy="235"/>
          </a:xfrm>
        </p:grpSpPr>
        <p:sp>
          <p:nvSpPr>
            <p:cNvPr id="12312" name="AutoShape 24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3" name="AutoShape 25"/>
            <p:cNvSpPr>
              <a:spLocks/>
            </p:cNvSpPr>
            <p:nvPr/>
          </p:nvSpPr>
          <p:spPr bwMode="auto">
            <a:xfrm>
              <a:off x="24" y="17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4" name="AutoShape 26"/>
            <p:cNvSpPr>
              <a:spLocks/>
            </p:cNvSpPr>
            <p:nvPr/>
          </p:nvSpPr>
          <p:spPr bwMode="auto">
            <a:xfrm>
              <a:off x="13" y="205"/>
              <a:ext cx="26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5" name="AutoShape 27"/>
            <p:cNvSpPr>
              <a:spLocks/>
            </p:cNvSpPr>
            <p:nvPr/>
          </p:nvSpPr>
          <p:spPr bwMode="auto">
            <a:xfrm>
              <a:off x="8" y="225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6" name="AutoShape 28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17" name="Rectangle 29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18" name="Group 30"/>
          <p:cNvGrpSpPr>
            <a:grpSpLocks/>
          </p:cNvGrpSpPr>
          <p:nvPr/>
        </p:nvGrpSpPr>
        <p:grpSpPr bwMode="auto">
          <a:xfrm>
            <a:off x="5862638" y="5103813"/>
            <a:ext cx="938212" cy="304800"/>
            <a:chOff x="0" y="0"/>
            <a:chExt cx="591" cy="191"/>
          </a:xfrm>
        </p:grpSpPr>
        <p:sp>
          <p:nvSpPr>
            <p:cNvPr id="12319" name="AutoShape 31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0" name="AutoShape 32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1" name="AutoShape 33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2" name="AutoShape 34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3" name="AutoShape 35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4" name="Rectangle 36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25" name="Group 37"/>
          <p:cNvGrpSpPr>
            <a:grpSpLocks/>
          </p:cNvGrpSpPr>
          <p:nvPr/>
        </p:nvGrpSpPr>
        <p:grpSpPr bwMode="auto">
          <a:xfrm>
            <a:off x="5962650" y="5180013"/>
            <a:ext cx="492125" cy="1365250"/>
            <a:chOff x="0" y="0"/>
            <a:chExt cx="309" cy="859"/>
          </a:xfrm>
        </p:grpSpPr>
        <p:sp>
          <p:nvSpPr>
            <p:cNvPr id="12326" name="AutoShape 38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7" name="AutoShape 39"/>
            <p:cNvSpPr>
              <a:spLocks/>
            </p:cNvSpPr>
            <p:nvPr/>
          </p:nvSpPr>
          <p:spPr bwMode="auto">
            <a:xfrm>
              <a:off x="174" y="38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8" name="AutoShape 40"/>
            <p:cNvSpPr>
              <a:spLocks/>
            </p:cNvSpPr>
            <p:nvPr/>
          </p:nvSpPr>
          <p:spPr bwMode="auto">
            <a:xfrm>
              <a:off x="237" y="628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29" name="AutoShape 41"/>
            <p:cNvSpPr>
              <a:spLocks/>
            </p:cNvSpPr>
            <p:nvPr/>
          </p:nvSpPr>
          <p:spPr bwMode="auto">
            <a:xfrm>
              <a:off x="296" y="84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0" name="AutoShape 42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1" name="Rectangle 43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32" name="Group 44"/>
          <p:cNvGrpSpPr>
            <a:grpSpLocks/>
          </p:cNvGrpSpPr>
          <p:nvPr/>
        </p:nvGrpSpPr>
        <p:grpSpPr bwMode="auto">
          <a:xfrm>
            <a:off x="6015038" y="5524500"/>
            <a:ext cx="785812" cy="341313"/>
            <a:chOff x="0" y="0"/>
            <a:chExt cx="495" cy="215"/>
          </a:xfrm>
        </p:grpSpPr>
        <p:sp>
          <p:nvSpPr>
            <p:cNvPr id="12333" name="AutoShape 45"/>
            <p:cNvSpPr>
              <a:spLocks/>
            </p:cNvSpPr>
            <p:nvPr/>
          </p:nvSpPr>
          <p:spPr bwMode="auto">
            <a:xfrm>
              <a:off x="255" y="23"/>
              <a:ext cx="240" cy="192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4" name="AutoShape 46"/>
            <p:cNvSpPr>
              <a:spLocks/>
            </p:cNvSpPr>
            <p:nvPr/>
          </p:nvSpPr>
          <p:spPr bwMode="auto">
            <a:xfrm>
              <a:off x="162" y="43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5" name="AutoShape 47"/>
            <p:cNvSpPr>
              <a:spLocks/>
            </p:cNvSpPr>
            <p:nvPr/>
          </p:nvSpPr>
          <p:spPr bwMode="auto">
            <a:xfrm>
              <a:off x="74" y="19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6" name="AutoShape 48"/>
            <p:cNvSpPr>
              <a:spLocks/>
            </p:cNvSpPr>
            <p:nvPr/>
          </p:nvSpPr>
          <p:spPr bwMode="auto">
            <a:xfrm>
              <a:off x="0" y="0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7" name="AutoShape 49"/>
            <p:cNvSpPr>
              <a:spLocks/>
            </p:cNvSpPr>
            <p:nvPr/>
          </p:nvSpPr>
          <p:spPr bwMode="auto">
            <a:xfrm>
              <a:off x="267" y="33"/>
              <a:ext cx="220" cy="1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38" name="Rectangle 50"/>
            <p:cNvSpPr>
              <a:spLocks/>
            </p:cNvSpPr>
            <p:nvPr/>
          </p:nvSpPr>
          <p:spPr bwMode="auto">
            <a:xfrm>
              <a:off x="288" y="52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39" name="Group 51"/>
          <p:cNvGrpSpPr>
            <a:grpSpLocks/>
          </p:cNvGrpSpPr>
          <p:nvPr/>
        </p:nvGrpSpPr>
        <p:grpSpPr bwMode="auto">
          <a:xfrm>
            <a:off x="6167438" y="5332413"/>
            <a:ext cx="785812" cy="361950"/>
            <a:chOff x="0" y="0"/>
            <a:chExt cx="495" cy="227"/>
          </a:xfrm>
        </p:grpSpPr>
        <p:sp>
          <p:nvSpPr>
            <p:cNvPr id="12340" name="AutoShape 52"/>
            <p:cNvSpPr>
              <a:spLocks/>
            </p:cNvSpPr>
            <p:nvPr/>
          </p:nvSpPr>
          <p:spPr bwMode="auto">
            <a:xfrm>
              <a:off x="255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1" name="AutoShape 53"/>
            <p:cNvSpPr>
              <a:spLocks/>
            </p:cNvSpPr>
            <p:nvPr/>
          </p:nvSpPr>
          <p:spPr bwMode="auto">
            <a:xfrm>
              <a:off x="163" y="14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2" name="AutoShape 54"/>
            <p:cNvSpPr>
              <a:spLocks/>
            </p:cNvSpPr>
            <p:nvPr/>
          </p:nvSpPr>
          <p:spPr bwMode="auto">
            <a:xfrm>
              <a:off x="75" y="183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3" name="AutoShape 55"/>
            <p:cNvSpPr>
              <a:spLocks/>
            </p:cNvSpPr>
            <p:nvPr/>
          </p:nvSpPr>
          <p:spPr bwMode="auto">
            <a:xfrm>
              <a:off x="0" y="21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4" name="AutoShape 56"/>
            <p:cNvSpPr>
              <a:spLocks/>
            </p:cNvSpPr>
            <p:nvPr/>
          </p:nvSpPr>
          <p:spPr bwMode="auto">
            <a:xfrm>
              <a:off x="267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5" name="Rectangle 57"/>
            <p:cNvSpPr>
              <a:spLocks/>
            </p:cNvSpPr>
            <p:nvPr/>
          </p:nvSpPr>
          <p:spPr bwMode="auto">
            <a:xfrm>
              <a:off x="288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46" name="Group 58"/>
          <p:cNvGrpSpPr>
            <a:grpSpLocks/>
          </p:cNvGrpSpPr>
          <p:nvPr/>
        </p:nvGrpSpPr>
        <p:grpSpPr bwMode="auto">
          <a:xfrm>
            <a:off x="6472238" y="5180013"/>
            <a:ext cx="938212" cy="304800"/>
            <a:chOff x="0" y="0"/>
            <a:chExt cx="591" cy="191"/>
          </a:xfrm>
        </p:grpSpPr>
        <p:sp>
          <p:nvSpPr>
            <p:cNvPr id="12347" name="AutoShape 59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8" name="AutoShape 60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49" name="AutoShape 61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0" name="AutoShape 62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1" name="AutoShape 63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2" name="Rectangle 64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53" name="Group 65"/>
          <p:cNvGrpSpPr>
            <a:grpSpLocks/>
          </p:cNvGrpSpPr>
          <p:nvPr/>
        </p:nvGrpSpPr>
        <p:grpSpPr bwMode="auto">
          <a:xfrm>
            <a:off x="6167438" y="5408613"/>
            <a:ext cx="938212" cy="304800"/>
            <a:chOff x="0" y="0"/>
            <a:chExt cx="591" cy="191"/>
          </a:xfrm>
        </p:grpSpPr>
        <p:sp>
          <p:nvSpPr>
            <p:cNvPr id="12354" name="AutoShape 66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5" name="AutoShape 67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6" name="AutoShape 68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7" name="AutoShape 69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8" name="AutoShape 70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59" name="Rectangle 71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60" name="Group 72"/>
          <p:cNvGrpSpPr>
            <a:grpSpLocks/>
          </p:cNvGrpSpPr>
          <p:nvPr/>
        </p:nvGrpSpPr>
        <p:grpSpPr bwMode="auto">
          <a:xfrm>
            <a:off x="6853238" y="5332413"/>
            <a:ext cx="938212" cy="304800"/>
            <a:chOff x="0" y="0"/>
            <a:chExt cx="591" cy="191"/>
          </a:xfrm>
        </p:grpSpPr>
        <p:sp>
          <p:nvSpPr>
            <p:cNvPr id="12361" name="AutoShape 73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2" name="AutoShape 74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3" name="AutoShape 75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4" name="AutoShape 76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5" name="AutoShape 77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6" name="Rectangle 78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67" name="Group 79"/>
          <p:cNvGrpSpPr>
            <a:grpSpLocks/>
          </p:cNvGrpSpPr>
          <p:nvPr/>
        </p:nvGrpSpPr>
        <p:grpSpPr bwMode="auto">
          <a:xfrm>
            <a:off x="6472238" y="5027613"/>
            <a:ext cx="1395412" cy="971550"/>
            <a:chOff x="0" y="0"/>
            <a:chExt cx="879" cy="611"/>
          </a:xfrm>
        </p:grpSpPr>
        <p:sp>
          <p:nvSpPr>
            <p:cNvPr id="12368" name="AutoShape 80"/>
            <p:cNvSpPr>
              <a:spLocks/>
            </p:cNvSpPr>
            <p:nvPr/>
          </p:nvSpPr>
          <p:spPr bwMode="auto">
            <a:xfrm>
              <a:off x="639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69" name="AutoShape 81"/>
            <p:cNvSpPr>
              <a:spLocks/>
            </p:cNvSpPr>
            <p:nvPr/>
          </p:nvSpPr>
          <p:spPr bwMode="auto">
            <a:xfrm>
              <a:off x="433" y="287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0" name="AutoShape 82"/>
            <p:cNvSpPr>
              <a:spLocks/>
            </p:cNvSpPr>
            <p:nvPr/>
          </p:nvSpPr>
          <p:spPr bwMode="auto">
            <a:xfrm>
              <a:off x="207" y="450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1" name="AutoShape 83"/>
            <p:cNvSpPr>
              <a:spLocks/>
            </p:cNvSpPr>
            <p:nvPr/>
          </p:nvSpPr>
          <p:spPr bwMode="auto">
            <a:xfrm>
              <a:off x="0" y="60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2" name="AutoShape 84"/>
            <p:cNvSpPr>
              <a:spLocks/>
            </p:cNvSpPr>
            <p:nvPr/>
          </p:nvSpPr>
          <p:spPr bwMode="auto">
            <a:xfrm>
              <a:off x="651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3" name="Rectangle 85"/>
            <p:cNvSpPr>
              <a:spLocks/>
            </p:cNvSpPr>
            <p:nvPr/>
          </p:nvSpPr>
          <p:spPr bwMode="auto">
            <a:xfrm>
              <a:off x="672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74" name="Group 86"/>
          <p:cNvGrpSpPr>
            <a:grpSpLocks/>
          </p:cNvGrpSpPr>
          <p:nvPr/>
        </p:nvGrpSpPr>
        <p:grpSpPr bwMode="auto">
          <a:xfrm>
            <a:off x="5505450" y="5789613"/>
            <a:ext cx="2622550" cy="304800"/>
            <a:chOff x="0" y="0"/>
            <a:chExt cx="1651" cy="191"/>
          </a:xfrm>
        </p:grpSpPr>
        <p:sp>
          <p:nvSpPr>
            <p:cNvPr id="12375" name="AutoShape 87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6" name="AutoShape 88"/>
            <p:cNvSpPr>
              <a:spLocks/>
            </p:cNvSpPr>
            <p:nvPr/>
          </p:nvSpPr>
          <p:spPr bwMode="auto">
            <a:xfrm>
              <a:off x="1611" y="7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7" name="AutoShape 89"/>
            <p:cNvSpPr>
              <a:spLocks/>
            </p:cNvSpPr>
            <p:nvPr/>
          </p:nvSpPr>
          <p:spPr bwMode="auto">
            <a:xfrm>
              <a:off x="815" y="78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8" name="AutoShape 90"/>
            <p:cNvSpPr>
              <a:spLocks/>
            </p:cNvSpPr>
            <p:nvPr/>
          </p:nvSpPr>
          <p:spPr bwMode="auto">
            <a:xfrm>
              <a:off x="1104" y="8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79" name="AutoShape 91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0" name="Rectangle 92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81" name="Group 93"/>
          <p:cNvGrpSpPr>
            <a:grpSpLocks/>
          </p:cNvGrpSpPr>
          <p:nvPr/>
        </p:nvGrpSpPr>
        <p:grpSpPr bwMode="auto">
          <a:xfrm>
            <a:off x="5657850" y="5942013"/>
            <a:ext cx="2622550" cy="304800"/>
            <a:chOff x="0" y="0"/>
            <a:chExt cx="1651" cy="191"/>
          </a:xfrm>
        </p:grpSpPr>
        <p:sp>
          <p:nvSpPr>
            <p:cNvPr id="12382" name="AutoShape 94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3" name="AutoShape 95"/>
            <p:cNvSpPr>
              <a:spLocks/>
            </p:cNvSpPr>
            <p:nvPr/>
          </p:nvSpPr>
          <p:spPr bwMode="auto">
            <a:xfrm>
              <a:off x="1611" y="7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4" name="AutoShape 96"/>
            <p:cNvSpPr>
              <a:spLocks/>
            </p:cNvSpPr>
            <p:nvPr/>
          </p:nvSpPr>
          <p:spPr bwMode="auto">
            <a:xfrm>
              <a:off x="815" y="78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5" name="AutoShape 97"/>
            <p:cNvSpPr>
              <a:spLocks/>
            </p:cNvSpPr>
            <p:nvPr/>
          </p:nvSpPr>
          <p:spPr bwMode="auto">
            <a:xfrm>
              <a:off x="1104" y="8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6" name="AutoShape 98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87" name="Rectangle 99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88" name="Group 100"/>
          <p:cNvGrpSpPr>
            <a:grpSpLocks/>
          </p:cNvGrpSpPr>
          <p:nvPr/>
        </p:nvGrpSpPr>
        <p:grpSpPr bwMode="auto">
          <a:xfrm>
            <a:off x="5657850" y="5484813"/>
            <a:ext cx="817563" cy="887412"/>
            <a:chOff x="0" y="0"/>
            <a:chExt cx="515" cy="558"/>
          </a:xfrm>
        </p:grpSpPr>
        <p:sp>
          <p:nvSpPr>
            <p:cNvPr id="12389" name="AutoShape 101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0" name="AutoShape 102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1" name="AutoShape 103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2" name="AutoShape 104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3" name="AutoShape 105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4" name="Rectangle 106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395" name="Group 107"/>
          <p:cNvGrpSpPr>
            <a:grpSpLocks/>
          </p:cNvGrpSpPr>
          <p:nvPr/>
        </p:nvGrpSpPr>
        <p:grpSpPr bwMode="auto">
          <a:xfrm>
            <a:off x="5810250" y="5637213"/>
            <a:ext cx="819150" cy="887412"/>
            <a:chOff x="0" y="0"/>
            <a:chExt cx="515" cy="558"/>
          </a:xfrm>
        </p:grpSpPr>
        <p:sp>
          <p:nvSpPr>
            <p:cNvPr id="12396" name="AutoShape 108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7" name="AutoShape 109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8" name="AutoShape 110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99" name="AutoShape 111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0" name="AutoShape 112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1" name="Rectangle 113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402" name="Group 114"/>
          <p:cNvGrpSpPr>
            <a:grpSpLocks/>
          </p:cNvGrpSpPr>
          <p:nvPr/>
        </p:nvGrpSpPr>
        <p:grpSpPr bwMode="auto">
          <a:xfrm>
            <a:off x="5886450" y="4951413"/>
            <a:ext cx="819150" cy="887412"/>
            <a:chOff x="0" y="0"/>
            <a:chExt cx="515" cy="558"/>
          </a:xfrm>
        </p:grpSpPr>
        <p:sp>
          <p:nvSpPr>
            <p:cNvPr id="12403" name="AutoShape 115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4" name="AutoShape 116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5" name="AutoShape 117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6" name="AutoShape 118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7" name="AutoShape 119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08" name="Rectangle 120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409" name="Group 121"/>
          <p:cNvGrpSpPr>
            <a:grpSpLocks/>
          </p:cNvGrpSpPr>
          <p:nvPr/>
        </p:nvGrpSpPr>
        <p:grpSpPr bwMode="auto">
          <a:xfrm>
            <a:off x="6115050" y="5942013"/>
            <a:ext cx="819150" cy="887412"/>
            <a:chOff x="0" y="0"/>
            <a:chExt cx="515" cy="558"/>
          </a:xfrm>
        </p:grpSpPr>
        <p:sp>
          <p:nvSpPr>
            <p:cNvPr id="12410" name="AutoShape 122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1" name="AutoShape 123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2" name="AutoShape 124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3" name="AutoShape 125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4" name="AutoShape 126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5" name="Rectangle 127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416" name="Group 128"/>
          <p:cNvGrpSpPr>
            <a:grpSpLocks/>
          </p:cNvGrpSpPr>
          <p:nvPr/>
        </p:nvGrpSpPr>
        <p:grpSpPr bwMode="auto">
          <a:xfrm>
            <a:off x="5581650" y="4875213"/>
            <a:ext cx="2649538" cy="501650"/>
            <a:chOff x="0" y="0"/>
            <a:chExt cx="1668" cy="315"/>
          </a:xfrm>
        </p:grpSpPr>
        <p:sp>
          <p:nvSpPr>
            <p:cNvPr id="12417" name="AutoShape 129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8" name="AutoShape 130"/>
            <p:cNvSpPr>
              <a:spLocks/>
            </p:cNvSpPr>
            <p:nvPr/>
          </p:nvSpPr>
          <p:spPr bwMode="auto">
            <a:xfrm>
              <a:off x="1628" y="163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19" name="AutoShape 131"/>
            <p:cNvSpPr>
              <a:spLocks/>
            </p:cNvSpPr>
            <p:nvPr/>
          </p:nvSpPr>
          <p:spPr bwMode="auto">
            <a:xfrm>
              <a:off x="981" y="236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20" name="AutoShape 132"/>
            <p:cNvSpPr>
              <a:spLocks/>
            </p:cNvSpPr>
            <p:nvPr/>
          </p:nvSpPr>
          <p:spPr bwMode="auto">
            <a:xfrm>
              <a:off x="1352" y="304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21" name="AutoShape 133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22" name="Rectangle 134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sp>
        <p:nvSpPr>
          <p:cNvPr id="12423" name="AutoShape 135"/>
          <p:cNvSpPr>
            <a:spLocks/>
          </p:cNvSpPr>
          <p:nvPr/>
        </p:nvSpPr>
        <p:spPr bwMode="auto">
          <a:xfrm>
            <a:off x="4833938" y="4826000"/>
            <a:ext cx="4178300" cy="406400"/>
          </a:xfrm>
          <a:custGeom>
            <a:avLst/>
            <a:gdLst/>
            <a:ahLst/>
            <a:cxnLst/>
            <a:rect l="0" t="0" r="r" b="b"/>
            <a:pathLst>
              <a:path w="21600" h="20866">
                <a:moveTo>
                  <a:pt x="0" y="20866"/>
                </a:moveTo>
                <a:cubicBezTo>
                  <a:pt x="2684" y="19644"/>
                  <a:pt x="739" y="21600"/>
                  <a:pt x="1970" y="17606"/>
                </a:cubicBezTo>
                <a:cubicBezTo>
                  <a:pt x="2224" y="13694"/>
                  <a:pt x="2503" y="14753"/>
                  <a:pt x="3020" y="14346"/>
                </a:cubicBezTo>
                <a:cubicBezTo>
                  <a:pt x="3357" y="13205"/>
                  <a:pt x="3718" y="13368"/>
                  <a:pt x="4071" y="12389"/>
                </a:cubicBezTo>
                <a:cubicBezTo>
                  <a:pt x="4530" y="11004"/>
                  <a:pt x="4711" y="9537"/>
                  <a:pt x="5121" y="7825"/>
                </a:cubicBezTo>
                <a:cubicBezTo>
                  <a:pt x="5359" y="6765"/>
                  <a:pt x="5654" y="6521"/>
                  <a:pt x="5909" y="5869"/>
                </a:cubicBezTo>
                <a:cubicBezTo>
                  <a:pt x="6106" y="5298"/>
                  <a:pt x="6319" y="5054"/>
                  <a:pt x="6500" y="3912"/>
                </a:cubicBezTo>
                <a:cubicBezTo>
                  <a:pt x="6631" y="3016"/>
                  <a:pt x="6762" y="2119"/>
                  <a:pt x="6894" y="1304"/>
                </a:cubicBezTo>
                <a:cubicBezTo>
                  <a:pt x="6959" y="815"/>
                  <a:pt x="7091" y="0"/>
                  <a:pt x="7091" y="0"/>
                </a:cubicBezTo>
                <a:cubicBezTo>
                  <a:pt x="7435" y="163"/>
                  <a:pt x="7788" y="245"/>
                  <a:pt x="8141" y="652"/>
                </a:cubicBezTo>
                <a:cubicBezTo>
                  <a:pt x="8412" y="897"/>
                  <a:pt x="8560" y="2201"/>
                  <a:pt x="8798" y="3260"/>
                </a:cubicBezTo>
                <a:cubicBezTo>
                  <a:pt x="9044" y="4320"/>
                  <a:pt x="9750" y="4483"/>
                  <a:pt x="9848" y="4565"/>
                </a:cubicBezTo>
                <a:cubicBezTo>
                  <a:pt x="10373" y="6276"/>
                  <a:pt x="10866" y="7743"/>
                  <a:pt x="11424" y="8477"/>
                </a:cubicBezTo>
                <a:cubicBezTo>
                  <a:pt x="11793" y="9700"/>
                  <a:pt x="12146" y="9944"/>
                  <a:pt x="12540" y="10433"/>
                </a:cubicBezTo>
                <a:cubicBezTo>
                  <a:pt x="13172" y="10189"/>
                  <a:pt x="13804" y="10270"/>
                  <a:pt x="14444" y="9781"/>
                </a:cubicBezTo>
                <a:cubicBezTo>
                  <a:pt x="14928" y="9292"/>
                  <a:pt x="14706" y="8558"/>
                  <a:pt x="15035" y="7173"/>
                </a:cubicBezTo>
                <a:cubicBezTo>
                  <a:pt x="15158" y="6602"/>
                  <a:pt x="15429" y="5869"/>
                  <a:pt x="15429" y="5869"/>
                </a:cubicBezTo>
                <a:cubicBezTo>
                  <a:pt x="15773" y="6032"/>
                  <a:pt x="16126" y="6113"/>
                  <a:pt x="16479" y="6521"/>
                </a:cubicBezTo>
                <a:cubicBezTo>
                  <a:pt x="16857" y="6847"/>
                  <a:pt x="17209" y="9455"/>
                  <a:pt x="17595" y="9781"/>
                </a:cubicBezTo>
                <a:cubicBezTo>
                  <a:pt x="18047" y="10107"/>
                  <a:pt x="18514" y="10189"/>
                  <a:pt x="18974" y="10433"/>
                </a:cubicBezTo>
                <a:cubicBezTo>
                  <a:pt x="19852" y="13286"/>
                  <a:pt x="20640" y="12389"/>
                  <a:pt x="21600" y="1238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424" name="AutoShape 136"/>
          <p:cNvSpPr>
            <a:spLocks/>
          </p:cNvSpPr>
          <p:nvPr/>
        </p:nvSpPr>
        <p:spPr bwMode="auto">
          <a:xfrm>
            <a:off x="4821238" y="5549900"/>
            <a:ext cx="3886200" cy="2794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12" y="245"/>
                  <a:pt x="1032" y="123"/>
                  <a:pt x="1553" y="982"/>
                </a:cubicBezTo>
                <a:cubicBezTo>
                  <a:pt x="2532" y="2577"/>
                  <a:pt x="1006" y="2823"/>
                  <a:pt x="1906" y="5891"/>
                </a:cubicBezTo>
                <a:cubicBezTo>
                  <a:pt x="2806" y="8836"/>
                  <a:pt x="4244" y="9205"/>
                  <a:pt x="5153" y="9818"/>
                </a:cubicBezTo>
                <a:cubicBezTo>
                  <a:pt x="6018" y="13745"/>
                  <a:pt x="6918" y="13868"/>
                  <a:pt x="7835" y="14727"/>
                </a:cubicBezTo>
                <a:cubicBezTo>
                  <a:pt x="8374" y="15586"/>
                  <a:pt x="8824" y="16936"/>
                  <a:pt x="9388" y="17673"/>
                </a:cubicBezTo>
                <a:cubicBezTo>
                  <a:pt x="10368" y="20986"/>
                  <a:pt x="9944" y="19882"/>
                  <a:pt x="10659" y="21600"/>
                </a:cubicBezTo>
                <a:cubicBezTo>
                  <a:pt x="11294" y="20986"/>
                  <a:pt x="11762" y="20618"/>
                  <a:pt x="12353" y="18655"/>
                </a:cubicBezTo>
                <a:cubicBezTo>
                  <a:pt x="12424" y="17918"/>
                  <a:pt x="12503" y="17427"/>
                  <a:pt x="12565" y="16691"/>
                </a:cubicBezTo>
                <a:cubicBezTo>
                  <a:pt x="12618" y="15832"/>
                  <a:pt x="12626" y="14359"/>
                  <a:pt x="12706" y="13745"/>
                </a:cubicBezTo>
                <a:cubicBezTo>
                  <a:pt x="12829" y="12641"/>
                  <a:pt x="13129" y="11782"/>
                  <a:pt x="13129" y="11782"/>
                </a:cubicBezTo>
                <a:cubicBezTo>
                  <a:pt x="14126" y="12395"/>
                  <a:pt x="14568" y="11905"/>
                  <a:pt x="15388" y="15709"/>
                </a:cubicBezTo>
                <a:cubicBezTo>
                  <a:pt x="17082" y="14359"/>
                  <a:pt x="18644" y="13255"/>
                  <a:pt x="20329" y="15709"/>
                </a:cubicBezTo>
                <a:cubicBezTo>
                  <a:pt x="20674" y="17305"/>
                  <a:pt x="20965" y="18532"/>
                  <a:pt x="21318" y="19636"/>
                </a:cubicBezTo>
                <a:cubicBezTo>
                  <a:pt x="21406" y="19882"/>
                  <a:pt x="21600" y="20618"/>
                  <a:pt x="21600" y="20618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6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23" grpId="0" animBg="1"/>
      <p:bldP spid="124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Distortion Matrix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5867400" cy="5638800"/>
          </a:xfrm>
        </p:spPr>
        <p:txBody>
          <a:bodyPr/>
          <a:lstStyle/>
          <a:p>
            <a:r>
              <a:rPr lang="en-US"/>
              <a:t>Go back to the lens equation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Every point is mapped to a new point via a </a:t>
            </a:r>
            <a:r>
              <a:rPr lang="en-US" i="1" u="sng"/>
              <a:t>shear </a:t>
            </a:r>
            <a:r>
              <a:rPr lang="en-US"/>
              <a:t>mapping 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2819400" cy="1524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800"/>
            <a:ext cx="27940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0" y="5967968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Wikipedia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Distortion Matrix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Define a </a:t>
            </a:r>
            <a:r>
              <a:rPr lang="en-US" i="1" u="sng" dirty="0"/>
              <a:t>lensing</a:t>
            </a:r>
            <a:r>
              <a:rPr lang="en-US" dirty="0"/>
              <a:t> potential </a:t>
            </a:r>
            <a:r>
              <a:rPr lang="en-US" dirty="0">
                <a:sym typeface="Symbol" charset="0"/>
              </a:rPr>
              <a:t>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Projected Newtonian potential - Born approximation (linear transform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Derivative of the lens equation </a:t>
            </a:r>
            <a:r>
              <a:rPr lang="en-US" dirty="0" smtClean="0"/>
              <a:t>(</a:t>
            </a:r>
            <a:r>
              <a:rPr lang="en-US" dirty="0" err="1" smtClean="0"/>
              <a:t>Jacobian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Describes how </a:t>
            </a:r>
            <a:r>
              <a:rPr lang="en-US" dirty="0" err="1"/>
              <a:t>unlensed</a:t>
            </a:r>
            <a:r>
              <a:rPr lang="en-US" dirty="0"/>
              <a:t> point maps to lensed point</a:t>
            </a:r>
          </a:p>
          <a:p>
            <a:pPr lvl="1"/>
            <a:r>
              <a:rPr lang="en-US" dirty="0">
                <a:sym typeface="Symbol" charset="0"/>
              </a:rPr>
              <a:t>=0 implies no mass and no lensing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09" y="2909037"/>
            <a:ext cx="4332288" cy="2282825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06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Distortion Matrix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the Distortion Matrix </a:t>
            </a:r>
            <a:r>
              <a:rPr lang="en-US" dirty="0" smtClean="0"/>
              <a:t>(</a:t>
            </a:r>
            <a:r>
              <a:rPr lang="en-US" dirty="0" err="1" smtClean="0"/>
              <a:t>Jacobian</a:t>
            </a:r>
            <a:r>
              <a:rPr lang="en-US" dirty="0" smtClean="0"/>
              <a:t>) as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u="sng" dirty="0" smtClean="0"/>
              <a:t>Second derivatives </a:t>
            </a:r>
            <a:r>
              <a:rPr lang="en-US" dirty="0"/>
              <a:t>of the lensing potential </a:t>
            </a:r>
          </a:p>
          <a:p>
            <a:pPr lvl="1"/>
            <a:r>
              <a:rPr lang="en-US" dirty="0">
                <a:sym typeface="Symbol" charset="0"/>
              </a:rPr>
              <a:t></a:t>
            </a:r>
            <a:r>
              <a:rPr lang="en-US" baseline="-25000" dirty="0">
                <a:sym typeface="Symbol" charset="0"/>
              </a:rPr>
              <a:t>11</a:t>
            </a:r>
            <a:r>
              <a:rPr lang="en-US" dirty="0">
                <a:sym typeface="Symbol" charset="0"/>
              </a:rPr>
              <a:t>, </a:t>
            </a:r>
            <a:r>
              <a:rPr lang="en-US" baseline="-25000" dirty="0">
                <a:sym typeface="Symbol" charset="0"/>
              </a:rPr>
              <a:t>22</a:t>
            </a:r>
            <a:r>
              <a:rPr lang="en-US" dirty="0">
                <a:sym typeface="Symbol" charset="0"/>
              </a:rPr>
              <a:t>, </a:t>
            </a:r>
            <a:r>
              <a:rPr lang="en-US" baseline="-25000" dirty="0">
                <a:sym typeface="Symbol" charset="0"/>
              </a:rPr>
              <a:t>21</a:t>
            </a:r>
            <a:r>
              <a:rPr lang="en-US" dirty="0">
                <a:sym typeface="Symbol" charset="0"/>
              </a:rPr>
              <a:t>, </a:t>
            </a:r>
            <a:r>
              <a:rPr lang="en-US" baseline="-25000" dirty="0">
                <a:sym typeface="Symbol" charset="0"/>
              </a:rPr>
              <a:t>12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Jacobian</a:t>
            </a:r>
            <a:r>
              <a:rPr lang="en-US" dirty="0" smtClean="0"/>
              <a:t> gives one derivative, GR the other</a:t>
            </a:r>
            <a:endParaRPr lang="en-US" dirty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4738688" cy="149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28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Shear and Convergence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90" y="1460632"/>
            <a:ext cx="8913056" cy="5420395"/>
          </a:xfrm>
        </p:spPr>
        <p:txBody>
          <a:bodyPr/>
          <a:lstStyle/>
          <a:p>
            <a:r>
              <a:rPr lang="en-US" dirty="0"/>
              <a:t>Closer look at the Distortion matrix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Decompose into a trace and traceless part </a:t>
            </a:r>
          </a:p>
          <a:p>
            <a:pPr lvl="1"/>
            <a:r>
              <a:rPr lang="en-US" dirty="0"/>
              <a:t>Define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1938539"/>
            <a:ext cx="4030341" cy="1343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76" y="3770107"/>
            <a:ext cx="3698224" cy="181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51113"/>
            <a:ext cx="7556500" cy="889000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0"/>
            <a:ext cx="4959682" cy="149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444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Shear</a:t>
            </a:r>
            <a:r>
              <a:rPr lang="en-US" dirty="0"/>
              <a:t> and </a:t>
            </a:r>
            <a:r>
              <a:rPr lang="en-US" u="sng" dirty="0" err="1"/>
              <a:t>Covergence</a:t>
            </a:r>
            <a:endParaRPr lang="en-US" u="sng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shape of distortion does this imply?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7556500" cy="889000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43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Disortion is Elliptical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a general set of source positions </a:t>
            </a:r>
            <a:r>
              <a:rPr lang="en-US" b="1"/>
              <a:t>X</a:t>
            </a:r>
            <a:r>
              <a:rPr lang="en-US"/>
              <a:t> write the eigen equation </a:t>
            </a:r>
          </a:p>
          <a:p>
            <a:pPr lvl="1"/>
            <a:r>
              <a:rPr lang="en-US"/>
              <a:t>A</a:t>
            </a:r>
            <a:r>
              <a:rPr lang="en-US" b="1"/>
              <a:t>X</a:t>
            </a:r>
            <a:r>
              <a:rPr lang="en-US"/>
              <a:t>=</a:t>
            </a:r>
            <a:r>
              <a:rPr lang="en-US">
                <a:sym typeface="Symbol" charset="0"/>
              </a:rPr>
              <a:t></a:t>
            </a:r>
            <a:r>
              <a:rPr lang="en-US" b="1">
                <a:sym typeface="Symbol" charset="0"/>
              </a:rPr>
              <a:t>X</a:t>
            </a:r>
          </a:p>
          <a:p>
            <a:pPr lvl="1"/>
            <a:r>
              <a:rPr lang="en-US"/>
              <a:t>(A-</a:t>
            </a:r>
            <a:r>
              <a:rPr lang="en-US">
                <a:sym typeface="Symbol" charset="0"/>
              </a:rPr>
              <a:t>)</a:t>
            </a:r>
            <a:r>
              <a:rPr lang="en-US" b="1">
                <a:sym typeface="Symbol" charset="0"/>
              </a:rPr>
              <a:t>X</a:t>
            </a:r>
            <a:r>
              <a:rPr lang="en-US">
                <a:sym typeface="Symbol" charset="0"/>
              </a:rPr>
              <a:t>=0</a:t>
            </a:r>
          </a:p>
          <a:p>
            <a:pPr lvl="1"/>
            <a:r>
              <a:rPr lang="en-US">
                <a:sym typeface="Symbol" charset="0"/>
              </a:rPr>
              <a:t>Characteristic equation : |</a:t>
            </a:r>
            <a:r>
              <a:rPr lang="en-US"/>
              <a:t>A</a:t>
            </a:r>
            <a:r>
              <a:rPr lang="en-US" b="1"/>
              <a:t>-</a:t>
            </a:r>
            <a:r>
              <a:rPr lang="en-US">
                <a:sym typeface="Symbol" charset="0"/>
              </a:rPr>
              <a:t></a:t>
            </a:r>
            <a:r>
              <a:rPr lang="en-US" b="1">
                <a:sym typeface="Symbol" charset="0"/>
              </a:rPr>
              <a:t>1</a:t>
            </a:r>
            <a:r>
              <a:rPr lang="en-US">
                <a:sym typeface="Symbol" charset="0"/>
              </a:rPr>
              <a:t>|=0</a:t>
            </a:r>
            <a:endParaRPr lang="en-US" b="1">
              <a:sym typeface="Symbol" charset="0"/>
            </a:endParaRPr>
          </a:p>
          <a:p>
            <a:pPr lvl="1"/>
            <a:r>
              <a:rPr lang="en-US">
                <a:sym typeface="Symbol" charset="0"/>
              </a:rPr>
              <a:t></a:t>
            </a:r>
            <a:r>
              <a:rPr lang="en-US" b="1">
                <a:sym typeface="Symbol" charset="0"/>
              </a:rPr>
              <a:t> </a:t>
            </a:r>
            <a:r>
              <a:rPr lang="en-US">
                <a:sym typeface="Symbol" charset="0"/>
              </a:rPr>
              <a:t>are the eigenvalues  </a:t>
            </a:r>
            <a:endParaRPr lang="en-US" b="1">
              <a:sym typeface="Symbol" charset="0"/>
            </a:endParaRPr>
          </a:p>
          <a:p>
            <a:pPr lvl="1"/>
            <a:endParaRPr lang="en-US" b="1">
              <a:sym typeface="Symbol" charset="0"/>
            </a:endParaRP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343400"/>
            <a:ext cx="5943600" cy="1508125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96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Gravitational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86" y="1134070"/>
            <a:ext cx="8804672" cy="1029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 tell what a lens is made of by the distortion it creates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32" y="2467018"/>
            <a:ext cx="5856461" cy="38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9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Distortion </a:t>
            </a:r>
            <a:r>
              <a:rPr lang="en-US" dirty="0"/>
              <a:t>is Elliptical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Solving the determinant 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00200"/>
            <a:ext cx="2362200" cy="811213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528888"/>
            <a:ext cx="4876800" cy="367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542925" y="3966722"/>
            <a:ext cx="914400" cy="914400"/>
            <a:chOff x="192" y="3120"/>
            <a:chExt cx="576" cy="576"/>
          </a:xfrm>
        </p:grpSpPr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12"/>
          <p:cNvGrpSpPr>
            <a:grpSpLocks/>
          </p:cNvGrpSpPr>
          <p:nvPr/>
        </p:nvGrpSpPr>
        <p:grpSpPr bwMode="auto">
          <a:xfrm rot="2742231">
            <a:off x="1685925" y="3966722"/>
            <a:ext cx="914400" cy="914400"/>
            <a:chOff x="192" y="3120"/>
            <a:chExt cx="576" cy="576"/>
          </a:xfrm>
        </p:grpSpPr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771525" y="3509522"/>
            <a:ext cx="365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γ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1914525" y="3509522"/>
            <a:ext cx="365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γ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4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Distortion is elliptical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56500" cy="889000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71685" name="Group 5"/>
          <p:cNvGrpSpPr>
            <a:grpSpLocks/>
          </p:cNvGrpSpPr>
          <p:nvPr/>
        </p:nvGrpSpPr>
        <p:grpSpPr bwMode="auto">
          <a:xfrm>
            <a:off x="228600" y="3505200"/>
            <a:ext cx="8670925" cy="2093913"/>
            <a:chOff x="192" y="2832"/>
            <a:chExt cx="5462" cy="1319"/>
          </a:xfrm>
        </p:grpSpPr>
        <p:grpSp>
          <p:nvGrpSpPr>
            <p:cNvPr id="71686" name="Group 6"/>
            <p:cNvGrpSpPr>
              <a:grpSpLocks/>
            </p:cNvGrpSpPr>
            <p:nvPr/>
          </p:nvGrpSpPr>
          <p:grpSpPr bwMode="auto">
            <a:xfrm>
              <a:off x="2208" y="2832"/>
              <a:ext cx="3446" cy="1319"/>
              <a:chOff x="864" y="2352"/>
              <a:chExt cx="3446" cy="1319"/>
            </a:xfrm>
          </p:grpSpPr>
          <p:pic>
            <p:nvPicPr>
              <p:cNvPr id="71687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" y="2352"/>
                <a:ext cx="1320" cy="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688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6" y="2352"/>
                <a:ext cx="1334" cy="1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689" name="Line 10"/>
              <p:cNvSpPr>
                <a:spLocks noChangeShapeType="1"/>
              </p:cNvSpPr>
              <p:nvPr/>
            </p:nvSpPr>
            <p:spPr bwMode="auto">
              <a:xfrm>
                <a:off x="2352" y="2928"/>
                <a:ext cx="548" cy="1"/>
              </a:xfrm>
              <a:prstGeom prst="line">
                <a:avLst/>
              </a:prstGeom>
              <a:noFill/>
              <a:ln w="63500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690" name="Group 10"/>
            <p:cNvGrpSpPr>
              <a:grpSpLocks/>
            </p:cNvGrpSpPr>
            <p:nvPr/>
          </p:nvGrpSpPr>
          <p:grpSpPr bwMode="auto">
            <a:xfrm>
              <a:off x="192" y="3120"/>
              <a:ext cx="576" cy="576"/>
              <a:chOff x="192" y="3120"/>
              <a:chExt cx="576" cy="576"/>
            </a:xfrm>
          </p:grpSpPr>
          <p:sp>
            <p:nvSpPr>
              <p:cNvPr id="71691" name="Oval 11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9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692" name="Oval 12"/>
              <p:cNvSpPr>
                <a:spLocks noChangeArrowheads="1"/>
              </p:cNvSpPr>
              <p:nvPr/>
            </p:nvSpPr>
            <p:spPr bwMode="auto">
              <a:xfrm rot="5400000">
                <a:off x="432" y="3120"/>
                <a:ext cx="9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693" name="Group 13"/>
            <p:cNvGrpSpPr>
              <a:grpSpLocks/>
            </p:cNvGrpSpPr>
            <p:nvPr/>
          </p:nvGrpSpPr>
          <p:grpSpPr bwMode="auto">
            <a:xfrm rot="2742231">
              <a:off x="912" y="3120"/>
              <a:ext cx="576" cy="576"/>
              <a:chOff x="192" y="3120"/>
              <a:chExt cx="576" cy="576"/>
            </a:xfrm>
          </p:grpSpPr>
          <p:sp>
            <p:nvSpPr>
              <p:cNvPr id="71694" name="Oval 14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96" cy="576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695" name="Oval 15"/>
              <p:cNvSpPr>
                <a:spLocks noChangeArrowheads="1"/>
              </p:cNvSpPr>
              <p:nvPr/>
            </p:nvSpPr>
            <p:spPr bwMode="auto">
              <a:xfrm rot="5400000">
                <a:off x="432" y="3120"/>
                <a:ext cx="96" cy="576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696" name="Text Box 16"/>
            <p:cNvSpPr txBox="1">
              <a:spLocks noChangeArrowheads="1"/>
            </p:cNvSpPr>
            <p:nvPr/>
          </p:nvSpPr>
          <p:spPr bwMode="auto">
            <a:xfrm>
              <a:off x="336" y="2851"/>
              <a:ext cx="26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ym typeface="Symbol" charset="0"/>
                </a:rPr>
                <a:t></a:t>
              </a:r>
              <a:r>
                <a:rPr lang="en-US" baseline="-25000"/>
                <a:t>1</a:t>
              </a:r>
              <a:endParaRPr lang="en-US"/>
            </a:p>
          </p:txBody>
        </p:sp>
        <p:sp>
          <p:nvSpPr>
            <p:cNvPr id="71697" name="Text Box 17"/>
            <p:cNvSpPr txBox="1">
              <a:spLocks noChangeArrowheads="1"/>
            </p:cNvSpPr>
            <p:nvPr/>
          </p:nvSpPr>
          <p:spPr bwMode="auto">
            <a:xfrm>
              <a:off x="1056" y="2851"/>
              <a:ext cx="26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ym typeface="Symbol" charset="0"/>
                </a:rPr>
                <a:t></a:t>
              </a:r>
              <a:r>
                <a:rPr lang="en-US" baseline="-25000"/>
                <a:t>2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781800" y="961072"/>
            <a:ext cx="1764989" cy="1477328"/>
          </a:xfrm>
          <a:prstGeom prst="rect">
            <a:avLst/>
          </a:prstGeom>
          <a:noFill/>
          <a:ln w="38100" cmpd="sng"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Ellipticity change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70611" y="961072"/>
            <a:ext cx="1843741" cy="1477328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Size change  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98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Recap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Lensing equation</a:t>
            </a:r>
          </a:p>
          <a:p>
            <a:r>
              <a:rPr lang="en-US"/>
              <a:t>Local conformal mapping </a:t>
            </a:r>
          </a:p>
          <a:p>
            <a:pPr lvl="1"/>
            <a:r>
              <a:rPr lang="en-US"/>
              <a:t>General Relativity relates this to the gravitational potential </a:t>
            </a:r>
          </a:p>
          <a:p>
            <a:pPr lvl="1"/>
            <a:endParaRPr lang="en-US"/>
          </a:p>
          <a:p>
            <a:pPr lvl="1"/>
            <a:r>
              <a:rPr lang="en-US"/>
              <a:t>Distortion matrix implies that distortion is elliptical : shear and convergence </a:t>
            </a:r>
          </a:p>
          <a:p>
            <a:pPr lvl="1"/>
            <a:endParaRPr lang="en-US"/>
          </a:p>
          <a:p>
            <a:pPr lvl="1"/>
            <a:r>
              <a:rPr lang="en-US"/>
              <a:t>Simple formalise that relates the shear and convergence (observable) to the underlying gravitational potential </a:t>
            </a: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46" y="208071"/>
            <a:ext cx="2819400" cy="1524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6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 txBox="1">
            <a:spLocks noGrp="1"/>
          </p:cNvSpPr>
          <p:nvPr/>
        </p:nvSpPr>
        <p:spPr bwMode="auto">
          <a:xfrm>
            <a:off x="7010400" y="6481763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A9AACFD-EF14-9243-AE92-6D10341B7BBF}" type="slidenum">
              <a:rPr lang="en-US" sz="1600" b="1">
                <a:solidFill>
                  <a:srgbClr val="FFFFFF"/>
                </a:solidFill>
              </a:rPr>
              <a:pPr algn="r" eaLnBrk="1" hangingPunct="1"/>
              <a:t>34</a:t>
            </a:fld>
            <a:r>
              <a:rPr lang="en-US" sz="1600" b="1">
                <a:solidFill>
                  <a:srgbClr val="FFFFFF"/>
                </a:solidFill>
              </a:rPr>
              <a:t>/19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Cosmic Lensing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3390900" cy="33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1412875"/>
            <a:ext cx="33909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868863"/>
            <a:ext cx="6186488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6946900" y="5013325"/>
            <a:ext cx="2046288" cy="1076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Real data:</a:t>
            </a:r>
          </a:p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g</a:t>
            </a:r>
            <a:r>
              <a:rPr lang="en-GB" sz="3200" baseline="-25000">
                <a:solidFill>
                  <a:schemeClr val="tx2"/>
                </a:solidFill>
              </a:rPr>
              <a:t>i</a:t>
            </a:r>
            <a:r>
              <a:rPr lang="en-GB" sz="3200">
                <a:solidFill>
                  <a:schemeClr val="tx2"/>
                </a:solidFill>
              </a:rPr>
              <a:t>~0.03</a:t>
            </a:r>
          </a:p>
        </p:txBody>
      </p:sp>
      <p:sp>
        <p:nvSpPr>
          <p:cNvPr id="163848" name="Text Box 8"/>
          <p:cNvSpPr txBox="1">
            <a:spLocks noChangeArrowheads="1"/>
          </p:cNvSpPr>
          <p:nvPr/>
        </p:nvSpPr>
        <p:spPr bwMode="auto">
          <a:xfrm>
            <a:off x="3924300" y="3357563"/>
            <a:ext cx="12715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3200">
                <a:solidFill>
                  <a:srgbClr val="000000"/>
                </a:solidFill>
              </a:rPr>
              <a:t>g</a:t>
            </a:r>
            <a:r>
              <a:rPr lang="en-GB" sz="3200" baseline="-25000">
                <a:solidFill>
                  <a:srgbClr val="000000"/>
                </a:solidFill>
              </a:rPr>
              <a:t>i</a:t>
            </a:r>
            <a:r>
              <a:rPr lang="en-GB" sz="3200">
                <a:solidFill>
                  <a:srgbClr val="000000"/>
                </a:solidFill>
              </a:rPr>
              <a:t>~0.2</a:t>
            </a:r>
          </a:p>
        </p:txBody>
      </p:sp>
      <p:sp>
        <p:nvSpPr>
          <p:cNvPr id="53257" name="Line 9"/>
          <p:cNvSpPr>
            <a:spLocks noChangeShapeType="1"/>
          </p:cNvSpPr>
          <p:nvPr/>
        </p:nvSpPr>
        <p:spPr bwMode="auto">
          <a:xfrm>
            <a:off x="3995738" y="3068638"/>
            <a:ext cx="1223962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2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7" grpId="0" animBg="1"/>
      <p:bldP spid="1638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 txBox="1">
            <a:spLocks noGrp="1"/>
          </p:cNvSpPr>
          <p:nvPr/>
        </p:nvSpPr>
        <p:spPr bwMode="auto">
          <a:xfrm>
            <a:off x="7010400" y="6481763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2D639896-69C6-AC40-92D4-345EE2D2FD89}" type="slidenum">
              <a:rPr lang="en-US" sz="1600" b="1">
                <a:solidFill>
                  <a:srgbClr val="FFFFFF"/>
                </a:solidFill>
              </a:rPr>
              <a:pPr algn="r" eaLnBrk="1" hangingPunct="1"/>
              <a:t>35</a:t>
            </a:fld>
            <a:r>
              <a:rPr lang="en-US" sz="1600" b="1">
                <a:solidFill>
                  <a:srgbClr val="FFFFFF"/>
                </a:solidFill>
              </a:rPr>
              <a:t>/19</a:t>
            </a: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Atmosphere and Telescope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0" y="4941888"/>
            <a:ext cx="914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Convolution with kernel</a:t>
            </a:r>
          </a:p>
        </p:txBody>
      </p:sp>
      <p:sp>
        <p:nvSpPr>
          <p:cNvPr id="161802" name="Text Box 10"/>
          <p:cNvSpPr txBox="1">
            <a:spLocks noChangeArrowheads="1"/>
          </p:cNvSpPr>
          <p:nvPr/>
        </p:nvSpPr>
        <p:spPr bwMode="auto">
          <a:xfrm>
            <a:off x="1187450" y="5661025"/>
            <a:ext cx="6769100" cy="588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Real data: Kernel size ~ Galaxy size</a:t>
            </a:r>
          </a:p>
        </p:txBody>
      </p:sp>
      <p:grpSp>
        <p:nvGrpSpPr>
          <p:cNvPr id="55306" name="Group 10"/>
          <p:cNvGrpSpPr>
            <a:grpSpLocks/>
          </p:cNvGrpSpPr>
          <p:nvPr/>
        </p:nvGrpSpPr>
        <p:grpSpPr bwMode="auto">
          <a:xfrm>
            <a:off x="468313" y="1412875"/>
            <a:ext cx="8193087" cy="3378200"/>
            <a:chOff x="295" y="890"/>
            <a:chExt cx="5161" cy="2128"/>
          </a:xfrm>
        </p:grpSpPr>
        <p:pic>
          <p:nvPicPr>
            <p:cNvPr id="1617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890"/>
              <a:ext cx="2136" cy="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79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" y="890"/>
              <a:ext cx="2168" cy="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1804" name="Line 12"/>
            <p:cNvSpPr>
              <a:spLocks noChangeShapeType="1"/>
            </p:cNvSpPr>
            <p:nvPr/>
          </p:nvSpPr>
          <p:spPr bwMode="auto">
            <a:xfrm>
              <a:off x="2517" y="1933"/>
              <a:ext cx="771" cy="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206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0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 txBox="1">
            <a:spLocks noGrp="1"/>
          </p:cNvSpPr>
          <p:nvPr/>
        </p:nvSpPr>
        <p:spPr bwMode="auto">
          <a:xfrm>
            <a:off x="7010400" y="6481763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0C5C2493-5DB0-EF4A-96F4-672DF7FAAABC}" type="slidenum">
              <a:rPr lang="en-US" sz="1600" b="1">
                <a:solidFill>
                  <a:srgbClr val="FFFFFF"/>
                </a:solidFill>
              </a:rPr>
              <a:pPr algn="r" eaLnBrk="1" hangingPunct="1"/>
              <a:t>36</a:t>
            </a:fld>
            <a:r>
              <a:rPr lang="en-US" sz="1600" b="1">
                <a:solidFill>
                  <a:srgbClr val="FFFFFF"/>
                </a:solidFill>
              </a:rPr>
              <a:t>/19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Pixelisation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412875"/>
            <a:ext cx="34417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34417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1" name="Text Box 6"/>
          <p:cNvSpPr txBox="1">
            <a:spLocks noChangeArrowheads="1"/>
          </p:cNvSpPr>
          <p:nvPr/>
        </p:nvSpPr>
        <p:spPr bwMode="auto">
          <a:xfrm>
            <a:off x="0" y="4941888"/>
            <a:ext cx="914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Sum light in each square</a:t>
            </a: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971550" y="5661025"/>
            <a:ext cx="7200900" cy="588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Real data: Pixel size ~ Kernel size /2</a:t>
            </a:r>
          </a:p>
        </p:txBody>
      </p:sp>
      <p:sp>
        <p:nvSpPr>
          <p:cNvPr id="159752" name="Line 8"/>
          <p:cNvSpPr>
            <a:spLocks noChangeShapeType="1"/>
          </p:cNvSpPr>
          <p:nvPr/>
        </p:nvSpPr>
        <p:spPr bwMode="auto">
          <a:xfrm>
            <a:off x="3995738" y="3068638"/>
            <a:ext cx="1223962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1" grpId="0" animBg="1"/>
      <p:bldP spid="15975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5"/>
          <p:cNvSpPr txBox="1">
            <a:spLocks noGrp="1"/>
          </p:cNvSpPr>
          <p:nvPr/>
        </p:nvSpPr>
        <p:spPr bwMode="auto">
          <a:xfrm>
            <a:off x="7010400" y="6481763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F511261-4720-D44C-877F-3D09419B46F9}" type="slidenum">
              <a:rPr lang="en-US" sz="1600" b="1">
                <a:solidFill>
                  <a:srgbClr val="FFFFFF"/>
                </a:solidFill>
              </a:rPr>
              <a:pPr algn="r" eaLnBrk="1" hangingPunct="1"/>
              <a:t>37</a:t>
            </a:fld>
            <a:r>
              <a:rPr lang="en-US" sz="1600" b="1">
                <a:solidFill>
                  <a:srgbClr val="FFFFFF"/>
                </a:solidFill>
              </a:rPr>
              <a:t>/19</a:t>
            </a: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Noise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1412875"/>
            <a:ext cx="33909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34417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0" y="5013325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Mostly Poisson. Some Gaussian and bad pixels.</a:t>
            </a:r>
          </a:p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Uncertainty on total light ~ 5 per cent</a:t>
            </a:r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>
            <a:off x="3995738" y="3068638"/>
            <a:ext cx="1223962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9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/>
      <p:bldP spid="16077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pSp>
        <p:nvGrpSpPr>
          <p:cNvPr id="61443" name="Group 3"/>
          <p:cNvGrpSpPr>
            <a:grpSpLocks/>
          </p:cNvGrpSpPr>
          <p:nvPr/>
        </p:nvGrpSpPr>
        <p:grpSpPr bwMode="auto">
          <a:xfrm>
            <a:off x="0" y="1371600"/>
            <a:ext cx="9144000" cy="3657600"/>
            <a:chOff x="0" y="1776"/>
            <a:chExt cx="5760" cy="2304"/>
          </a:xfrm>
        </p:grpSpPr>
        <p:pic>
          <p:nvPicPr>
            <p:cNvPr id="614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76"/>
              <a:ext cx="5760" cy="2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1445" name="Line 5"/>
            <p:cNvSpPr>
              <a:spLocks noChangeShapeType="1"/>
            </p:cNvSpPr>
            <p:nvPr/>
          </p:nvSpPr>
          <p:spPr bwMode="auto">
            <a:xfrm flipV="1">
              <a:off x="2208" y="3792"/>
              <a:ext cx="0" cy="28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6" name="Line 6"/>
            <p:cNvSpPr>
              <a:spLocks noChangeShapeType="1"/>
            </p:cNvSpPr>
            <p:nvPr/>
          </p:nvSpPr>
          <p:spPr bwMode="auto">
            <a:xfrm>
              <a:off x="2208" y="4080"/>
              <a:ext cx="3120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7" name="Line 7"/>
            <p:cNvSpPr>
              <a:spLocks noChangeShapeType="1"/>
            </p:cNvSpPr>
            <p:nvPr/>
          </p:nvSpPr>
          <p:spPr bwMode="auto">
            <a:xfrm>
              <a:off x="5328" y="3792"/>
              <a:ext cx="0" cy="28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3886200" y="5029200"/>
            <a:ext cx="431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Need to measure shear to 10</a:t>
            </a:r>
            <a:r>
              <a:rPr lang="en-US" baseline="30000"/>
              <a:t>-3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7190" y="6001530"/>
            <a:ext cx="90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Large Scale Structure imprints an ADDITIONAL ELLIPTICTY called SHEAR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533384"/>
            <a:ext cx="312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Kitching et al.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9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do we measure ellipticity and shear ?</a:t>
            </a:r>
          </a:p>
          <a:p>
            <a:endParaRPr lang="en-US" dirty="0" smtClean="0"/>
          </a:p>
          <a:p>
            <a:r>
              <a:rPr lang="en-US" dirty="0" smtClean="0"/>
              <a:t>Two widely used methods </a:t>
            </a:r>
          </a:p>
          <a:p>
            <a:pPr lvl="1"/>
            <a:r>
              <a:rPr lang="en-US" dirty="0" smtClean="0"/>
              <a:t>Measure quadrupole moments of the pixels </a:t>
            </a:r>
          </a:p>
          <a:p>
            <a:pPr lvl="1"/>
            <a:r>
              <a:rPr lang="en-US" dirty="0" smtClean="0"/>
              <a:t>Fit galaxy models to the data, in part </a:t>
            </a:r>
            <a:r>
              <a:rPr lang="en-US" dirty="0" err="1" smtClean="0"/>
              <a:t>parameterised</a:t>
            </a:r>
            <a:r>
              <a:rPr lang="en-US" dirty="0" smtClean="0"/>
              <a:t> by ellipticity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Gravitational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86" y="830061"/>
            <a:ext cx="8804672" cy="25456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Einstein: Mass bends spacetime, and distorts the path that light rays take</a:t>
            </a:r>
          </a:p>
          <a:p>
            <a:endParaRPr lang="en-US" dirty="0" smtClean="0"/>
          </a:p>
          <a:p>
            <a:r>
              <a:rPr lang="en-US" dirty="0" smtClean="0"/>
              <a:t>Analogous to an optical lens </a:t>
            </a:r>
          </a:p>
          <a:p>
            <a:pPr lvl="1"/>
            <a:r>
              <a:rPr lang="en-US" dirty="0" smtClean="0"/>
              <a:t>Depends ONLY on the </a:t>
            </a:r>
            <a:r>
              <a:rPr lang="en-US" b="1" dirty="0" smtClean="0">
                <a:solidFill>
                  <a:srgbClr val="FF6600"/>
                </a:solidFill>
              </a:rPr>
              <a:t>geometry</a:t>
            </a:r>
            <a:r>
              <a:rPr lang="en-US" dirty="0" smtClean="0"/>
              <a:t> of the lens-observer-source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8" y="3256429"/>
            <a:ext cx="6706195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676706" y="5311232"/>
            <a:ext cx="1051030" cy="1139023"/>
            <a:chOff x="3479938" y="5311232"/>
            <a:chExt cx="1051030" cy="1139023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223841" y="5311232"/>
            <a:ext cx="1051030" cy="1139023"/>
            <a:chOff x="3479938" y="5311232"/>
            <a:chExt cx="1051030" cy="1139023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ellipticity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 rot="19592665">
            <a:off x="-136954" y="2287735"/>
            <a:ext cx="5358562" cy="201501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363237" y="1054664"/>
            <a:ext cx="32286" cy="49719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15415" y="3359436"/>
            <a:ext cx="37758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63237" y="1818179"/>
            <a:ext cx="2386032" cy="1541257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5523" y="3359436"/>
            <a:ext cx="673814" cy="77638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2970" y="35083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b=Semi-Minor Axis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41202" y="2509249"/>
            <a:ext cx="195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a=Semi-Major Axis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2970" y="2990104"/>
            <a:ext cx="32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Grande"/>
                <a:ea typeface="Lucida Grande"/>
                <a:cs typeface="Lucida Grande"/>
              </a:rPr>
              <a:t>ϑ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02278" y="1124254"/>
            <a:ext cx="27659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Specified by 3 numbers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Semi-Major axis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Semi-Minor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Angle </a:t>
            </a:r>
          </a:p>
          <a:p>
            <a:endParaRPr lang="en-US" dirty="0"/>
          </a:p>
          <a:p>
            <a:r>
              <a:rPr lang="en-US" dirty="0" smtClean="0"/>
              <a:t>Many different </a:t>
            </a:r>
          </a:p>
          <a:p>
            <a:r>
              <a:rPr lang="en-US" dirty="0" smtClean="0"/>
              <a:t>equations for an ellipse use </a:t>
            </a:r>
          </a:p>
          <a:p>
            <a:r>
              <a:rPr lang="en-US" dirty="0" smtClean="0"/>
              <a:t>different parameterizations </a:t>
            </a:r>
          </a:p>
          <a:p>
            <a:r>
              <a:rPr lang="en-US" dirty="0" smtClean="0"/>
              <a:t>and coordinate systems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361619" y="4468371"/>
            <a:ext cx="5506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Best to think of an ellipse as a compression/stretching of</a:t>
            </a:r>
          </a:p>
          <a:p>
            <a:r>
              <a:rPr lang="en-US" dirty="0" smtClean="0"/>
              <a:t>the axes, followed by a rotation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479938" y="5311232"/>
            <a:ext cx="1051030" cy="1139023"/>
            <a:chOff x="3479938" y="5311232"/>
            <a:chExt cx="1051030" cy="1139023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472759" y="5114702"/>
            <a:ext cx="488621" cy="1532083"/>
            <a:chOff x="4974413" y="5114702"/>
            <a:chExt cx="488621" cy="1532083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5218724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974413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2077180">
            <a:off x="6929438" y="5117867"/>
            <a:ext cx="488621" cy="1532083"/>
            <a:chOff x="5857967" y="5114702"/>
            <a:chExt cx="488621" cy="1532083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6102278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857967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093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1886942"/>
            <a:ext cx="8913056" cy="4774937"/>
          </a:xfrm>
        </p:spPr>
        <p:txBody>
          <a:bodyPr/>
          <a:lstStyle/>
          <a:p>
            <a:r>
              <a:rPr lang="en-US" dirty="0" smtClean="0"/>
              <a:t>Create a single (complex) number “ellipticity”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Include orientation </a:t>
            </a:r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=1 means?</a:t>
            </a:r>
          </a:p>
          <a:p>
            <a:r>
              <a:rPr lang="en-US" dirty="0"/>
              <a:t>W</a:t>
            </a:r>
            <a:r>
              <a:rPr lang="en-US" dirty="0" smtClean="0"/>
              <a:t>hy 2, what does this mean?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18440" y="438589"/>
            <a:ext cx="1051030" cy="1139023"/>
            <a:chOff x="3479938" y="5311232"/>
            <a:chExt cx="1051030" cy="1139023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2365575" y="438589"/>
            <a:ext cx="1051030" cy="1139023"/>
            <a:chOff x="3479938" y="5311232"/>
            <a:chExt cx="1051030" cy="1139023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21672" y="438589"/>
            <a:ext cx="1051030" cy="1139023"/>
            <a:chOff x="3479938" y="5311232"/>
            <a:chExt cx="1051030" cy="1139023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968559" y="5311232"/>
              <a:ext cx="0" cy="113902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479938" y="5880744"/>
              <a:ext cx="10510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614493" y="242059"/>
            <a:ext cx="488621" cy="1532083"/>
            <a:chOff x="4974413" y="5114702"/>
            <a:chExt cx="488621" cy="1532083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5218724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974413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077180">
            <a:off x="4071172" y="245224"/>
            <a:ext cx="488621" cy="1532083"/>
            <a:chOff x="5857967" y="5114702"/>
            <a:chExt cx="488621" cy="1532083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6102278" y="5114702"/>
              <a:ext cx="0" cy="15320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857967" y="5880744"/>
              <a:ext cx="4886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08" y="2754926"/>
            <a:ext cx="4115406" cy="231578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97" y="5921327"/>
            <a:ext cx="3324927" cy="74055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31" name="Group 9"/>
          <p:cNvGrpSpPr>
            <a:grpSpLocks/>
          </p:cNvGrpSpPr>
          <p:nvPr/>
        </p:nvGrpSpPr>
        <p:grpSpPr bwMode="auto">
          <a:xfrm>
            <a:off x="6232511" y="615205"/>
            <a:ext cx="914400" cy="914400"/>
            <a:chOff x="192" y="3120"/>
            <a:chExt cx="576" cy="576"/>
          </a:xfrm>
        </p:grpSpPr>
        <p:sp>
          <p:nvSpPr>
            <p:cNvPr id="32" name="Oval 10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11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" name="Group 12"/>
          <p:cNvGrpSpPr>
            <a:grpSpLocks/>
          </p:cNvGrpSpPr>
          <p:nvPr/>
        </p:nvGrpSpPr>
        <p:grpSpPr bwMode="auto">
          <a:xfrm rot="2742231">
            <a:off x="7375511" y="615205"/>
            <a:ext cx="914400" cy="914400"/>
            <a:chOff x="192" y="3120"/>
            <a:chExt cx="576" cy="576"/>
          </a:xfrm>
        </p:grpSpPr>
        <p:sp>
          <p:nvSpPr>
            <p:cNvPr id="35" name="Oval 13"/>
            <p:cNvSpPr>
              <a:spLocks noChangeArrowheads="1"/>
            </p:cNvSpPr>
            <p:nvPr/>
          </p:nvSpPr>
          <p:spPr bwMode="auto">
            <a:xfrm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14"/>
            <p:cNvSpPr>
              <a:spLocks noChangeArrowheads="1"/>
            </p:cNvSpPr>
            <p:nvPr/>
          </p:nvSpPr>
          <p:spPr bwMode="auto">
            <a:xfrm rot="5400000">
              <a:off x="432" y="3120"/>
              <a:ext cx="96" cy="57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6461111" y="158005"/>
            <a:ext cx="389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1</a:t>
            </a:r>
            <a:endParaRPr lang="en-US" b="1" dirty="0"/>
          </a:p>
        </p:txBody>
      </p: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7604111" y="158005"/>
            <a:ext cx="389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828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measure ellipticity?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928" y="970071"/>
            <a:ext cx="4378324" cy="1308665"/>
          </a:xfrm>
        </p:spPr>
        <p:txBody>
          <a:bodyPr/>
          <a:lstStyle/>
          <a:p>
            <a:r>
              <a:rPr lang="en-US" dirty="0" smtClean="0"/>
              <a:t>Consider moments of a 1D distribution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40" y="970071"/>
            <a:ext cx="33909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549616" y="2276102"/>
            <a:ext cx="32286" cy="24791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581902" y="4755204"/>
            <a:ext cx="37758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5167333" y="2702105"/>
            <a:ext cx="2390669" cy="2042149"/>
          </a:xfrm>
          <a:custGeom>
            <a:avLst/>
            <a:gdLst>
              <a:gd name="connsiteX0" fmla="*/ 0 w 2390669"/>
              <a:gd name="connsiteY0" fmla="*/ 2042149 h 2042149"/>
              <a:gd name="connsiteX1" fmla="*/ 1157980 w 2390669"/>
              <a:gd name="connsiteY1" fmla="*/ 3 h 2042149"/>
              <a:gd name="connsiteX2" fmla="*/ 2390669 w 2390669"/>
              <a:gd name="connsiteY2" fmla="*/ 2029697 h 204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669" h="2042149">
                <a:moveTo>
                  <a:pt x="0" y="2042149"/>
                </a:moveTo>
                <a:cubicBezTo>
                  <a:pt x="379767" y="1022113"/>
                  <a:pt x="759535" y="2078"/>
                  <a:pt x="1157980" y="3"/>
                </a:cubicBezTo>
                <a:cubicBezTo>
                  <a:pt x="1556425" y="-2072"/>
                  <a:pt x="1973547" y="1013812"/>
                  <a:pt x="2390669" y="202969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02" y="4881055"/>
            <a:ext cx="3454400" cy="152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5723" y="5304599"/>
            <a:ext cx="1681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 Moment = ?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Moment = ?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Moment =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651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Moments of a 2D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970071"/>
            <a:ext cx="8913056" cy="1072075"/>
          </a:xfrm>
        </p:spPr>
        <p:txBody>
          <a:bodyPr/>
          <a:lstStyle/>
          <a:p>
            <a:r>
              <a:rPr lang="en-US" dirty="0" smtClean="0"/>
              <a:t>Include a weight 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32" y="1658666"/>
            <a:ext cx="4000500" cy="1016000"/>
          </a:xfrm>
          <a:prstGeom prst="rect">
            <a:avLst/>
          </a:prstGeom>
          <a:ln>
            <a:solidFill>
              <a:srgbClr val="C0504D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212346" y="1855364"/>
            <a:ext cx="183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Moment (flux)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583" y="3201697"/>
            <a:ext cx="4813300" cy="1600200"/>
          </a:xfrm>
          <a:prstGeom prst="rect">
            <a:avLst/>
          </a:prstGeom>
          <a:ln>
            <a:solidFill>
              <a:srgbClr val="C0504D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212346" y="3441873"/>
            <a:ext cx="1377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Moment</a:t>
            </a:r>
            <a:r>
              <a:rPr lang="en-US" b="1" dirty="0" smtClean="0"/>
              <a:t>s</a:t>
            </a:r>
          </a:p>
          <a:p>
            <a:r>
              <a:rPr lang="en-US" b="1" dirty="0" smtClean="0"/>
              <a:t>Mean x </a:t>
            </a:r>
          </a:p>
          <a:p>
            <a:r>
              <a:rPr lang="en-US" b="1" dirty="0" smtClean="0"/>
              <a:t>Mean y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8526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87026"/>
            <a:ext cx="63881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Moments in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90" y="2975855"/>
            <a:ext cx="8913056" cy="2517860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Three</a:t>
            </a:r>
            <a:r>
              <a:rPr lang="en-US" sz="2000" dirty="0" smtClean="0"/>
              <a:t>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moments </a:t>
            </a:r>
          </a:p>
          <a:p>
            <a:r>
              <a:rPr lang="en-US" sz="2000" b="1" dirty="0" smtClean="0"/>
              <a:t>Recall that ellipticity needs 3 numbers so we suspect they are related </a:t>
            </a:r>
            <a:endParaRPr lang="en-US" sz="2000" b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54" y="4059388"/>
            <a:ext cx="2517572" cy="251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645340" y="4333334"/>
            <a:ext cx="2535233" cy="1965931"/>
            <a:chOff x="4549616" y="2276102"/>
            <a:chExt cx="3808161" cy="2479102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4549616" y="2276102"/>
              <a:ext cx="32286" cy="24791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581902" y="4755204"/>
              <a:ext cx="37758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5167333" y="2702105"/>
              <a:ext cx="2390669" cy="2042149"/>
            </a:xfrm>
            <a:custGeom>
              <a:avLst/>
              <a:gdLst>
                <a:gd name="connsiteX0" fmla="*/ 0 w 2390669"/>
                <a:gd name="connsiteY0" fmla="*/ 2042149 h 2042149"/>
                <a:gd name="connsiteX1" fmla="*/ 1157980 w 2390669"/>
                <a:gd name="connsiteY1" fmla="*/ 3 h 2042149"/>
                <a:gd name="connsiteX2" fmla="*/ 2390669 w 2390669"/>
                <a:gd name="connsiteY2" fmla="*/ 2029697 h 204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0669" h="2042149">
                  <a:moveTo>
                    <a:pt x="0" y="2042149"/>
                  </a:moveTo>
                  <a:cubicBezTo>
                    <a:pt x="379767" y="1022113"/>
                    <a:pt x="759535" y="2078"/>
                    <a:pt x="1157980" y="3"/>
                  </a:cubicBezTo>
                  <a:cubicBezTo>
                    <a:pt x="1556425" y="-2072"/>
                    <a:pt x="1973547" y="1013812"/>
                    <a:pt x="2390669" y="2029697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2502729" y="4457856"/>
            <a:ext cx="0" cy="16934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84440" y="5243462"/>
            <a:ext cx="23235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855260" y="4582377"/>
            <a:ext cx="1357202" cy="13581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290931" y="5569921"/>
            <a:ext cx="1080300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6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47" y="3096384"/>
            <a:ext cx="3746500" cy="2108200"/>
          </a:xfrm>
          <a:prstGeom prst="rect">
            <a:avLst/>
          </a:prstGeom>
          <a:ln w="38100" cmpd="sng">
            <a:solidFill>
              <a:srgbClr val="C0504D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47" y="830061"/>
            <a:ext cx="3594100" cy="1219200"/>
          </a:xfrm>
          <a:prstGeom prst="rect">
            <a:avLst/>
          </a:prstGeom>
          <a:ln w="57150" cmpd="sng">
            <a:solidFill>
              <a:schemeClr val="accent2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062827" y="4578963"/>
            <a:ext cx="3933438" cy="1323439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Science Requirements </a:t>
            </a:r>
          </a:p>
          <a:p>
            <a:r>
              <a:rPr lang="en-US" sz="2000" dirty="0" smtClean="0"/>
              <a:t>are derived from the impact of </a:t>
            </a:r>
          </a:p>
          <a:p>
            <a:r>
              <a:rPr lang="en-US" sz="2000" dirty="0" smtClean="0"/>
              <a:t>Instrumental and astrophysical </a:t>
            </a:r>
          </a:p>
          <a:p>
            <a:r>
              <a:rPr lang="en-US" sz="2000" dirty="0" smtClean="0"/>
              <a:t>Effects on the quadrupole moments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354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Cosmology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8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Weak Lensing Assumption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we average over (enough) galaxies in the universe the intrinsic ellipticity is </a:t>
            </a:r>
            <a:r>
              <a:rPr lang="en-US" u="sng" dirty="0"/>
              <a:t>randomly orientated</a:t>
            </a:r>
            <a:r>
              <a:rPr lang="en-US" dirty="0"/>
              <a:t> such that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an approximate expression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34" y="3900439"/>
            <a:ext cx="2844800" cy="1041400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189408" y="3003927"/>
            <a:ext cx="3824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KEY WEAK LENSING RESULT </a:t>
            </a:r>
          </a:p>
          <a:p>
            <a:endParaRPr lang="en-US" dirty="0" smtClean="0"/>
          </a:p>
          <a:p>
            <a:r>
              <a:rPr lang="en-US" dirty="0" smtClean="0"/>
              <a:t>RELATES </a:t>
            </a:r>
          </a:p>
          <a:p>
            <a:r>
              <a:rPr lang="en-US" b="1" dirty="0" smtClean="0"/>
              <a:t>OBSERVABLE</a:t>
            </a:r>
            <a:r>
              <a:rPr lang="en-US" dirty="0" smtClean="0"/>
              <a:t> (MOMENTS) to </a:t>
            </a:r>
          </a:p>
          <a:p>
            <a:r>
              <a:rPr lang="en-US" b="1" dirty="0" smtClean="0"/>
              <a:t>PHYSICS</a:t>
            </a:r>
            <a:r>
              <a:rPr lang="en-US" dirty="0" smtClean="0"/>
              <a:t> (LENS EQUATION) and SHEAR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756985" y="4127751"/>
            <a:ext cx="0" cy="233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90149" y="4244732"/>
            <a:ext cx="1336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5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"/>
            <a:ext cx="8991600" cy="5638800"/>
          </a:xfrm>
        </p:spPr>
        <p:txBody>
          <a:bodyPr/>
          <a:lstStyle/>
          <a:p>
            <a:r>
              <a:rPr lang="en-US" b="1" dirty="0"/>
              <a:t>When averaged over sufficient area the shear field has a mean of zero</a:t>
            </a:r>
          </a:p>
          <a:p>
            <a:pPr>
              <a:buFontTx/>
              <a:buNone/>
            </a:pPr>
            <a:endParaRPr lang="en-US" dirty="0"/>
          </a:p>
          <a:p>
            <a:r>
              <a:rPr lang="en-US" dirty="0"/>
              <a:t>Use 2 point correlation function or power spectra which contains cosmological information</a:t>
            </a:r>
          </a:p>
          <a:p>
            <a:pPr>
              <a:buFontTx/>
              <a:buNone/>
            </a:pP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91440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67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687586" y="0"/>
            <a:ext cx="7768828" cy="839391"/>
          </a:xfrm>
        </p:spPr>
        <p:txBody>
          <a:bodyPr rIns="116994"/>
          <a:lstStyle/>
          <a:p>
            <a:pPr marL="40182">
              <a:defRPr/>
            </a:pPr>
            <a:r>
              <a:rPr lang="en-US" smtClean="0"/>
              <a:t>What can we observe?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432" y="1099468"/>
            <a:ext cx="4116586" cy="535781"/>
          </a:xfrm>
        </p:spPr>
        <p:txBody>
          <a:bodyPr rIns="116994"/>
          <a:lstStyle/>
          <a:p>
            <a:pPr marL="382847" indent="-342665">
              <a:lnSpc>
                <a:spcPct val="90000"/>
              </a:lnSpc>
              <a:defRPr/>
            </a:pPr>
            <a:r>
              <a:rPr lang="en-US" dirty="0" smtClean="0"/>
              <a:t>Angles</a:t>
            </a:r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4268390" y="759024"/>
            <a:ext cx="1117" cy="304390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grpSp>
        <p:nvGrpSpPr>
          <p:cNvPr id="22532" name="Group 4"/>
          <p:cNvGrpSpPr>
            <a:grpSpLocks/>
          </p:cNvGrpSpPr>
          <p:nvPr/>
        </p:nvGrpSpPr>
        <p:grpSpPr bwMode="auto">
          <a:xfrm>
            <a:off x="836073" y="1444401"/>
            <a:ext cx="1935428" cy="2063832"/>
            <a:chOff x="52" y="41"/>
            <a:chExt cx="1733" cy="1848"/>
          </a:xfrm>
        </p:grpSpPr>
        <p:pic>
          <p:nvPicPr>
            <p:cNvPr id="22558" name="Picture 5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79999">
              <a:off x="209" y="166"/>
              <a:ext cx="2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9" name="Picture 6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9999">
              <a:off x="555" y="1226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0" name="Picture 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680001">
              <a:off x="1048" y="1147"/>
              <a:ext cx="446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1" name="Picture 8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619999">
              <a:off x="518" y="239"/>
              <a:ext cx="8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2" name="Picture 9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4740000">
              <a:off x="-79" y="807"/>
              <a:ext cx="580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3" name="Picture 10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79999">
              <a:off x="1349" y="777"/>
              <a:ext cx="51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4" name="Picture 1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60000">
              <a:off x="1250" y="252"/>
              <a:ext cx="535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5" name="Picture 1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559999">
              <a:off x="447" y="1533"/>
              <a:ext cx="46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6" name="Picture 1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380000">
              <a:off x="1361" y="1479"/>
              <a:ext cx="222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67" name="Line 14"/>
            <p:cNvSpPr>
              <a:spLocks noChangeShapeType="1"/>
            </p:cNvSpPr>
            <p:nvPr/>
          </p:nvSpPr>
          <p:spPr bwMode="auto">
            <a:xfrm rot="10800000" flipH="1">
              <a:off x="233" y="456"/>
              <a:ext cx="696" cy="5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8" name="Rectangle 15"/>
            <p:cNvSpPr>
              <a:spLocks/>
            </p:cNvSpPr>
            <p:nvPr/>
          </p:nvSpPr>
          <p:spPr bwMode="auto">
            <a:xfrm>
              <a:off x="446" y="406"/>
              <a:ext cx="196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57799" bIns="0">
              <a:spAutoFit/>
            </a:bodyPr>
            <a:lstStyle/>
            <a:p>
              <a:pPr marL="40182"/>
              <a:r>
                <a:rPr lang="en-US" sz="2400">
                  <a:latin typeface="Symbol" charset="0"/>
                  <a:ea typeface="ＭＳ Ｐゴシック" charset="0"/>
                  <a:cs typeface="ＭＳ Ｐゴシック" charset="0"/>
                  <a:sym typeface="Symbol" charset="0"/>
                </a:rPr>
                <a:t>θ</a:t>
              </a:r>
            </a:p>
          </p:txBody>
        </p:sp>
      </p:grpSp>
      <p:pic>
        <p:nvPicPr>
          <p:cNvPr id="17424" name="Picture 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3580805"/>
            <a:ext cx="3812977" cy="30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Line 17"/>
          <p:cNvSpPr>
            <a:spLocks noChangeShapeType="1"/>
          </p:cNvSpPr>
          <p:nvPr/>
        </p:nvSpPr>
        <p:spPr bwMode="auto">
          <a:xfrm flipH="1">
            <a:off x="0" y="3429000"/>
            <a:ext cx="9144000" cy="1117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grpSp>
        <p:nvGrpSpPr>
          <p:cNvPr id="17426" name="Group 18"/>
          <p:cNvGrpSpPr>
            <a:grpSpLocks/>
          </p:cNvGrpSpPr>
          <p:nvPr/>
        </p:nvGrpSpPr>
        <p:grpSpPr bwMode="auto">
          <a:xfrm>
            <a:off x="4339828" y="759024"/>
            <a:ext cx="3877717" cy="2436688"/>
            <a:chOff x="0" y="0"/>
            <a:chExt cx="3474" cy="2183"/>
          </a:xfrm>
        </p:grpSpPr>
        <p:pic>
          <p:nvPicPr>
            <p:cNvPr id="22545" name="Picture 19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00000">
              <a:off x="387" y="849"/>
              <a:ext cx="34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46" name="Picture 20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620000">
              <a:off x="665" y="1274"/>
              <a:ext cx="63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47" name="Picture 2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79999">
              <a:off x="2187" y="2049"/>
              <a:ext cx="27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48" name="Picture 2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19999">
              <a:off x="783" y="1864"/>
              <a:ext cx="498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49" name="Picture 2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0000">
              <a:off x="1230" y="481"/>
              <a:ext cx="907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0" name="Picture 2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900000">
              <a:off x="1551" y="1615"/>
              <a:ext cx="63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1" name="Picture 2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0080000">
              <a:off x="1758" y="1139"/>
              <a:ext cx="63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2" name="Picture 2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440000">
              <a:off x="2908" y="1605"/>
              <a:ext cx="56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3" name="Picture 2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660000">
              <a:off x="2527" y="686"/>
              <a:ext cx="771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54" name="Line 28"/>
            <p:cNvSpPr>
              <a:spLocks noChangeShapeType="1"/>
            </p:cNvSpPr>
            <p:nvPr/>
          </p:nvSpPr>
          <p:spPr bwMode="auto">
            <a:xfrm rot="10800000" flipH="1">
              <a:off x="280" y="1296"/>
              <a:ext cx="1775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5" name="Line 29"/>
            <p:cNvSpPr>
              <a:spLocks noChangeShapeType="1"/>
            </p:cNvSpPr>
            <p:nvPr/>
          </p:nvSpPr>
          <p:spPr bwMode="auto">
            <a:xfrm rot="10800000" flipH="1">
              <a:off x="280" y="1440"/>
              <a:ext cx="67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6" name="Rectangle 30"/>
            <p:cNvSpPr>
              <a:spLocks/>
            </p:cNvSpPr>
            <p:nvPr/>
          </p:nvSpPr>
          <p:spPr bwMode="auto">
            <a:xfrm>
              <a:off x="1024" y="960"/>
              <a:ext cx="190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57799" bIns="0">
              <a:spAutoFit/>
            </a:bodyPr>
            <a:lstStyle/>
            <a:p>
              <a:pPr marL="40182"/>
              <a:r>
                <a:rPr lang="en-US" sz="2400">
                  <a:latin typeface="Arial" charset="0"/>
                  <a:ea typeface="ＭＳ Ｐゴシック" charset="0"/>
                  <a:cs typeface="ＭＳ Ｐゴシック" charset="0"/>
                  <a:sym typeface="Arial" charset="0"/>
                </a:rPr>
                <a:t>z</a:t>
              </a:r>
            </a:p>
          </p:txBody>
        </p:sp>
        <p:sp>
          <p:nvSpPr>
            <p:cNvPr id="22557" name="Rectangle 31"/>
            <p:cNvSpPr>
              <a:spLocks/>
            </p:cNvSpPr>
            <p:nvPr/>
          </p:nvSpPr>
          <p:spPr bwMode="auto">
            <a:xfrm>
              <a:off x="0" y="0"/>
              <a:ext cx="1734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57799" bIns="0">
              <a:spAutoFit/>
            </a:bodyPr>
            <a:lstStyle/>
            <a:p>
              <a:pPr marL="40182"/>
              <a:r>
                <a:rPr lang="en-US" sz="3100">
                  <a:latin typeface="Apple Symbols" charset="0"/>
                  <a:ea typeface="ＭＳ Ｐゴシック" charset="0"/>
                  <a:cs typeface="ＭＳ Ｐゴシック" charset="0"/>
                  <a:sym typeface="Apple Symbols" charset="0"/>
                </a:rPr>
                <a:t> Wavelengths</a:t>
              </a:r>
            </a:p>
          </p:txBody>
        </p:sp>
      </p:grpSp>
      <p:grpSp>
        <p:nvGrpSpPr>
          <p:cNvPr id="17440" name="Group 32"/>
          <p:cNvGrpSpPr>
            <a:grpSpLocks/>
          </p:cNvGrpSpPr>
          <p:nvPr/>
        </p:nvGrpSpPr>
        <p:grpSpPr bwMode="auto">
          <a:xfrm>
            <a:off x="4268391" y="3509367"/>
            <a:ext cx="4342061" cy="3351982"/>
            <a:chOff x="0" y="0"/>
            <a:chExt cx="3890" cy="3003"/>
          </a:xfrm>
        </p:grpSpPr>
        <p:pic>
          <p:nvPicPr>
            <p:cNvPr id="17441" name="Picture 3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" y="0"/>
              <a:ext cx="2864" cy="2294"/>
            </a:xfrm>
            <a:prstGeom prst="rect">
              <a:avLst/>
            </a:prstGeom>
            <a:noFill/>
            <a:ln>
              <a:noFill/>
            </a:ln>
            <a:effectLst>
              <a:outerShdw blurRad="63500" dist="76199" dir="2700000" algn="ctr" rotWithShape="0">
                <a:schemeClr val="bg2">
                  <a:alpha val="7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9" name="Line 34"/>
            <p:cNvSpPr>
              <a:spLocks noChangeShapeType="1"/>
            </p:cNvSpPr>
            <p:nvPr/>
          </p:nvSpPr>
          <p:spPr bwMode="auto">
            <a:xfrm>
              <a:off x="0" y="272"/>
              <a:ext cx="1" cy="2047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7443" name="Picture 3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00"/>
              <a:ext cx="2864" cy="2294"/>
            </a:xfrm>
            <a:prstGeom prst="rect">
              <a:avLst/>
            </a:prstGeom>
            <a:noFill/>
            <a:ln>
              <a:noFill/>
            </a:ln>
            <a:effectLst>
              <a:outerShdw blurRad="63500" dist="76199" dir="2700000" algn="ctr" rotWithShape="0">
                <a:schemeClr val="bg2">
                  <a:alpha val="7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4" name="Picture 3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" y="408"/>
              <a:ext cx="2864" cy="2294"/>
            </a:xfrm>
            <a:prstGeom prst="rect">
              <a:avLst/>
            </a:prstGeom>
            <a:noFill/>
            <a:ln>
              <a:noFill/>
            </a:ln>
            <a:effectLst>
              <a:outerShdw blurRad="63500" dist="76199" dir="2700000" algn="ctr" rotWithShape="0">
                <a:schemeClr val="bg2">
                  <a:alpha val="7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5" name="Picture 3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" y="705"/>
              <a:ext cx="2864" cy="2295"/>
            </a:xfrm>
            <a:prstGeom prst="rect">
              <a:avLst/>
            </a:prstGeom>
            <a:noFill/>
            <a:ln>
              <a:noFill/>
            </a:ln>
            <a:effectLst>
              <a:outerShdw blurRad="63500" dist="76199" dir="2700000" algn="ctr" rotWithShape="0">
                <a:schemeClr val="bg2">
                  <a:alpha val="7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3" name="Line 38"/>
            <p:cNvSpPr>
              <a:spLocks noChangeShapeType="1"/>
            </p:cNvSpPr>
            <p:nvPr/>
          </p:nvSpPr>
          <p:spPr bwMode="auto">
            <a:xfrm rot="10800000" flipH="1">
              <a:off x="3208" y="2184"/>
              <a:ext cx="682" cy="8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4" name="Rectangle 39"/>
            <p:cNvSpPr>
              <a:spLocks/>
            </p:cNvSpPr>
            <p:nvPr/>
          </p:nvSpPr>
          <p:spPr bwMode="auto">
            <a:xfrm>
              <a:off x="3616" y="2384"/>
              <a:ext cx="190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57799" bIns="0">
              <a:spAutoFit/>
            </a:bodyPr>
            <a:lstStyle/>
            <a:p>
              <a:pPr marL="40182"/>
              <a:r>
                <a:rPr lang="en-US" sz="2400">
                  <a:latin typeface="Arial" charset="0"/>
                  <a:ea typeface="ＭＳ Ｐゴシック" charset="0"/>
                  <a:cs typeface="ＭＳ Ｐゴシック" charset="0"/>
                  <a:sym typeface="Arial" charset="0"/>
                </a:rPr>
                <a:t>z</a:t>
              </a:r>
            </a:p>
          </p:txBody>
        </p:sp>
      </p:grpSp>
      <p:sp>
        <p:nvSpPr>
          <p:cNvPr id="22537" name="Line 40"/>
          <p:cNvSpPr>
            <a:spLocks noChangeShapeType="1"/>
          </p:cNvSpPr>
          <p:nvPr/>
        </p:nvSpPr>
        <p:spPr bwMode="auto">
          <a:xfrm>
            <a:off x="4268390" y="3429000"/>
            <a:ext cx="1117" cy="2669977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8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Gravitational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86" y="1134070"/>
            <a:ext cx="8804672" cy="1332948"/>
          </a:xfrm>
        </p:spPr>
        <p:txBody>
          <a:bodyPr/>
          <a:lstStyle/>
          <a:p>
            <a:r>
              <a:rPr lang="en-US" dirty="0" smtClean="0"/>
              <a:t>Einstein: Mass bends spacetime, and distorts the path that light rays take </a:t>
            </a:r>
          </a:p>
        </p:txBody>
      </p:sp>
      <p:pic>
        <p:nvPicPr>
          <p:cNvPr id="4" name="Picture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6670821" y="3935900"/>
            <a:ext cx="1313104" cy="7674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1471149" y="6161814"/>
            <a:ext cx="6166382" cy="174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2835511" y="4262005"/>
            <a:ext cx="1628540" cy="474953"/>
            <a:chOff x="0" y="0"/>
            <a:chExt cx="974" cy="272"/>
          </a:xfrm>
        </p:grpSpPr>
        <p:sp>
          <p:nvSpPr>
            <p:cNvPr id="7" name="AutoShape 20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AutoShape 21"/>
            <p:cNvSpPr>
              <a:spLocks/>
            </p:cNvSpPr>
            <p:nvPr/>
          </p:nvSpPr>
          <p:spPr bwMode="auto">
            <a:xfrm>
              <a:off x="513" y="138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22"/>
            <p:cNvSpPr>
              <a:spLocks/>
            </p:cNvSpPr>
            <p:nvPr/>
          </p:nvSpPr>
          <p:spPr bwMode="auto">
            <a:xfrm>
              <a:off x="744" y="160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23"/>
            <p:cNvSpPr>
              <a:spLocks/>
            </p:cNvSpPr>
            <p:nvPr/>
          </p:nvSpPr>
          <p:spPr bwMode="auto">
            <a:xfrm>
              <a:off x="955" y="181"/>
              <a:ext cx="19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AutoShape 24"/>
            <p:cNvSpPr>
              <a:spLocks/>
            </p:cNvSpPr>
            <p:nvPr/>
          </p:nvSpPr>
          <p:spPr bwMode="auto">
            <a:xfrm>
              <a:off x="16" y="13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46" y="40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3062905" y="3624661"/>
            <a:ext cx="678837" cy="1349773"/>
            <a:chOff x="0" y="0"/>
            <a:chExt cx="406" cy="772"/>
          </a:xfrm>
        </p:grpSpPr>
        <p:sp>
          <p:nvSpPr>
            <p:cNvPr id="14" name="AutoShape 27"/>
            <p:cNvSpPr>
              <a:spLocks/>
            </p:cNvSpPr>
            <p:nvPr/>
          </p:nvSpPr>
          <p:spPr bwMode="auto">
            <a:xfrm>
              <a:off x="0" y="50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AutoShape 28"/>
            <p:cNvSpPr>
              <a:spLocks/>
            </p:cNvSpPr>
            <p:nvPr/>
          </p:nvSpPr>
          <p:spPr bwMode="auto">
            <a:xfrm>
              <a:off x="247" y="32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AutoShape 29"/>
            <p:cNvSpPr>
              <a:spLocks/>
            </p:cNvSpPr>
            <p:nvPr/>
          </p:nvSpPr>
          <p:spPr bwMode="auto">
            <a:xfrm>
              <a:off x="319" y="15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30"/>
            <p:cNvSpPr>
              <a:spLocks/>
            </p:cNvSpPr>
            <p:nvPr/>
          </p:nvSpPr>
          <p:spPr bwMode="auto">
            <a:xfrm>
              <a:off x="387" y="0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31"/>
            <p:cNvSpPr>
              <a:spLocks/>
            </p:cNvSpPr>
            <p:nvPr/>
          </p:nvSpPr>
          <p:spPr bwMode="auto">
            <a:xfrm>
              <a:off x="16" y="514"/>
              <a:ext cx="314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Rectangle 32"/>
            <p:cNvSpPr>
              <a:spLocks/>
            </p:cNvSpPr>
            <p:nvPr/>
          </p:nvSpPr>
          <p:spPr bwMode="auto">
            <a:xfrm>
              <a:off x="47" y="540"/>
              <a:ext cx="0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0" name="Group 33"/>
          <p:cNvGrpSpPr>
            <a:grpSpLocks/>
          </p:cNvGrpSpPr>
          <p:nvPr/>
        </p:nvGrpSpPr>
        <p:grpSpPr bwMode="auto">
          <a:xfrm>
            <a:off x="3290299" y="4024530"/>
            <a:ext cx="575172" cy="581467"/>
            <a:chOff x="0" y="0"/>
            <a:chExt cx="344" cy="333"/>
          </a:xfrm>
        </p:grpSpPr>
        <p:sp>
          <p:nvSpPr>
            <p:cNvPr id="21" name="AutoShape 34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35"/>
            <p:cNvSpPr>
              <a:spLocks/>
            </p:cNvSpPr>
            <p:nvPr/>
          </p:nvSpPr>
          <p:spPr bwMode="auto">
            <a:xfrm>
              <a:off x="36" y="248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36"/>
            <p:cNvSpPr>
              <a:spLocks/>
            </p:cNvSpPr>
            <p:nvPr/>
          </p:nvSpPr>
          <p:spPr bwMode="auto">
            <a:xfrm>
              <a:off x="19" y="290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37"/>
            <p:cNvSpPr>
              <a:spLocks/>
            </p:cNvSpPr>
            <p:nvPr/>
          </p:nvSpPr>
          <p:spPr bwMode="auto">
            <a:xfrm>
              <a:off x="12" y="318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38"/>
            <p:cNvSpPr>
              <a:spLocks/>
            </p:cNvSpPr>
            <p:nvPr/>
          </p:nvSpPr>
          <p:spPr bwMode="auto">
            <a:xfrm>
              <a:off x="17" y="13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Rectangle 39"/>
            <p:cNvSpPr>
              <a:spLocks/>
            </p:cNvSpPr>
            <p:nvPr/>
          </p:nvSpPr>
          <p:spPr bwMode="auto">
            <a:xfrm>
              <a:off x="47" y="39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7" name="Group 40"/>
          <p:cNvGrpSpPr>
            <a:grpSpLocks/>
          </p:cNvGrpSpPr>
          <p:nvPr/>
        </p:nvGrpSpPr>
        <p:grpSpPr bwMode="auto">
          <a:xfrm>
            <a:off x="2797054" y="3787053"/>
            <a:ext cx="1416195" cy="474953"/>
            <a:chOff x="0" y="0"/>
            <a:chExt cx="846" cy="272"/>
          </a:xfrm>
        </p:grpSpPr>
        <p:sp>
          <p:nvSpPr>
            <p:cNvPr id="28" name="AutoShape 41"/>
            <p:cNvSpPr>
              <a:spLocks/>
            </p:cNvSpPr>
            <p:nvPr/>
          </p:nvSpPr>
          <p:spPr bwMode="auto">
            <a:xfrm>
              <a:off x="502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>
              <a:off x="316" y="166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AutoShape 43"/>
            <p:cNvSpPr>
              <a:spLocks/>
            </p:cNvSpPr>
            <p:nvPr/>
          </p:nvSpPr>
          <p:spPr bwMode="auto">
            <a:xfrm>
              <a:off x="149" y="20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AutoShape 44"/>
            <p:cNvSpPr>
              <a:spLocks/>
            </p:cNvSpPr>
            <p:nvPr/>
          </p:nvSpPr>
          <p:spPr bwMode="auto">
            <a:xfrm>
              <a:off x="0" y="237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45"/>
            <p:cNvSpPr>
              <a:spLocks/>
            </p:cNvSpPr>
            <p:nvPr/>
          </p:nvSpPr>
          <p:spPr bwMode="auto">
            <a:xfrm>
              <a:off x="517" y="12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Rectangle 46"/>
            <p:cNvSpPr>
              <a:spLocks/>
            </p:cNvSpPr>
            <p:nvPr/>
          </p:nvSpPr>
          <p:spPr bwMode="auto">
            <a:xfrm>
              <a:off x="547" y="39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4" name="Group 47"/>
          <p:cNvGrpSpPr>
            <a:grpSpLocks/>
          </p:cNvGrpSpPr>
          <p:nvPr/>
        </p:nvGrpSpPr>
        <p:grpSpPr bwMode="auto">
          <a:xfrm>
            <a:off x="2942520" y="3898806"/>
            <a:ext cx="742373" cy="2137286"/>
            <a:chOff x="0" y="0"/>
            <a:chExt cx="444" cy="1224"/>
          </a:xfrm>
        </p:grpSpPr>
        <p:sp>
          <p:nvSpPr>
            <p:cNvPr id="35" name="AutoShape 48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49"/>
            <p:cNvSpPr>
              <a:spLocks/>
            </p:cNvSpPr>
            <p:nvPr/>
          </p:nvSpPr>
          <p:spPr bwMode="auto">
            <a:xfrm>
              <a:off x="251" y="554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50"/>
            <p:cNvSpPr>
              <a:spLocks/>
            </p:cNvSpPr>
            <p:nvPr/>
          </p:nvSpPr>
          <p:spPr bwMode="auto">
            <a:xfrm>
              <a:off x="342" y="896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51"/>
            <p:cNvSpPr>
              <a:spLocks/>
            </p:cNvSpPr>
            <p:nvPr/>
          </p:nvSpPr>
          <p:spPr bwMode="auto">
            <a:xfrm>
              <a:off x="425" y="1209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AutoShape 52"/>
            <p:cNvSpPr>
              <a:spLocks/>
            </p:cNvSpPr>
            <p:nvPr/>
          </p:nvSpPr>
          <p:spPr bwMode="auto">
            <a:xfrm>
              <a:off x="20" y="16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Rectangle 53"/>
            <p:cNvSpPr>
              <a:spLocks/>
            </p:cNvSpPr>
            <p:nvPr/>
          </p:nvSpPr>
          <p:spPr bwMode="auto">
            <a:xfrm>
              <a:off x="50" y="43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41" name="Group 54"/>
          <p:cNvGrpSpPr>
            <a:grpSpLocks/>
          </p:cNvGrpSpPr>
          <p:nvPr/>
        </p:nvGrpSpPr>
        <p:grpSpPr bwMode="auto">
          <a:xfrm>
            <a:off x="3024447" y="4440112"/>
            <a:ext cx="1188802" cy="534322"/>
            <a:chOff x="0" y="0"/>
            <a:chExt cx="710" cy="305"/>
          </a:xfrm>
        </p:grpSpPr>
        <p:sp>
          <p:nvSpPr>
            <p:cNvPr id="42" name="AutoShape 55"/>
            <p:cNvSpPr>
              <a:spLocks/>
            </p:cNvSpPr>
            <p:nvPr/>
          </p:nvSpPr>
          <p:spPr bwMode="auto">
            <a:xfrm>
              <a:off x="366" y="33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56"/>
            <p:cNvSpPr>
              <a:spLocks/>
            </p:cNvSpPr>
            <p:nvPr/>
          </p:nvSpPr>
          <p:spPr bwMode="auto">
            <a:xfrm>
              <a:off x="230" y="6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AutoShape 57"/>
            <p:cNvSpPr>
              <a:spLocks/>
            </p:cNvSpPr>
            <p:nvPr/>
          </p:nvSpPr>
          <p:spPr bwMode="auto">
            <a:xfrm>
              <a:off x="106" y="28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" name="AutoShape 58"/>
            <p:cNvSpPr>
              <a:spLocks/>
            </p:cNvSpPr>
            <p:nvPr/>
          </p:nvSpPr>
          <p:spPr bwMode="auto">
            <a:xfrm>
              <a:off x="0" y="0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AutoShape 59"/>
            <p:cNvSpPr>
              <a:spLocks/>
            </p:cNvSpPr>
            <p:nvPr/>
          </p:nvSpPr>
          <p:spPr bwMode="auto">
            <a:xfrm>
              <a:off x="380" y="47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Rectangle 60"/>
            <p:cNvSpPr>
              <a:spLocks/>
            </p:cNvSpPr>
            <p:nvPr/>
          </p:nvSpPr>
          <p:spPr bwMode="auto">
            <a:xfrm>
              <a:off x="410" y="74"/>
              <a:ext cx="0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48" name="Group 61"/>
          <p:cNvGrpSpPr>
            <a:grpSpLocks/>
          </p:cNvGrpSpPr>
          <p:nvPr/>
        </p:nvGrpSpPr>
        <p:grpSpPr bwMode="auto">
          <a:xfrm>
            <a:off x="3253514" y="4136282"/>
            <a:ext cx="1187129" cy="567498"/>
            <a:chOff x="0" y="0"/>
            <a:chExt cx="709" cy="325"/>
          </a:xfrm>
        </p:grpSpPr>
        <p:sp>
          <p:nvSpPr>
            <p:cNvPr id="49" name="AutoShape 62"/>
            <p:cNvSpPr>
              <a:spLocks/>
            </p:cNvSpPr>
            <p:nvPr/>
          </p:nvSpPr>
          <p:spPr bwMode="auto">
            <a:xfrm>
              <a:off x="365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AutoShape 63"/>
            <p:cNvSpPr>
              <a:spLocks/>
            </p:cNvSpPr>
            <p:nvPr/>
          </p:nvSpPr>
          <p:spPr bwMode="auto">
            <a:xfrm>
              <a:off x="232" y="209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64"/>
            <p:cNvSpPr>
              <a:spLocks/>
            </p:cNvSpPr>
            <p:nvPr/>
          </p:nvSpPr>
          <p:spPr bwMode="auto">
            <a:xfrm>
              <a:off x="107" y="26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65"/>
            <p:cNvSpPr>
              <a:spLocks/>
            </p:cNvSpPr>
            <p:nvPr/>
          </p:nvSpPr>
          <p:spPr bwMode="auto">
            <a:xfrm>
              <a:off x="0" y="310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AutoShape 66"/>
            <p:cNvSpPr>
              <a:spLocks/>
            </p:cNvSpPr>
            <p:nvPr/>
          </p:nvSpPr>
          <p:spPr bwMode="auto">
            <a:xfrm>
              <a:off x="380" y="17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Rectangle 67"/>
            <p:cNvSpPr>
              <a:spLocks/>
            </p:cNvSpPr>
            <p:nvPr/>
          </p:nvSpPr>
          <p:spPr bwMode="auto">
            <a:xfrm>
              <a:off x="410" y="43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55" name="Group 68"/>
          <p:cNvGrpSpPr>
            <a:grpSpLocks/>
          </p:cNvGrpSpPr>
          <p:nvPr/>
        </p:nvGrpSpPr>
        <p:grpSpPr bwMode="auto">
          <a:xfrm>
            <a:off x="3709972" y="3898806"/>
            <a:ext cx="1412851" cy="474953"/>
            <a:chOff x="0" y="0"/>
            <a:chExt cx="844" cy="272"/>
          </a:xfrm>
        </p:grpSpPr>
        <p:sp>
          <p:nvSpPr>
            <p:cNvPr id="56" name="AutoShape 69"/>
            <p:cNvSpPr>
              <a:spLocks/>
            </p:cNvSpPr>
            <p:nvPr/>
          </p:nvSpPr>
          <p:spPr bwMode="auto">
            <a:xfrm>
              <a:off x="50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70"/>
            <p:cNvSpPr>
              <a:spLocks/>
            </p:cNvSpPr>
            <p:nvPr/>
          </p:nvSpPr>
          <p:spPr bwMode="auto">
            <a:xfrm>
              <a:off x="316" y="170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71"/>
            <p:cNvSpPr>
              <a:spLocks/>
            </p:cNvSpPr>
            <p:nvPr/>
          </p:nvSpPr>
          <p:spPr bwMode="auto">
            <a:xfrm>
              <a:off x="149" y="207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AutoShape 72"/>
            <p:cNvSpPr>
              <a:spLocks/>
            </p:cNvSpPr>
            <p:nvPr/>
          </p:nvSpPr>
          <p:spPr bwMode="auto">
            <a:xfrm>
              <a:off x="0" y="242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AutoShape 73"/>
            <p:cNvSpPr>
              <a:spLocks/>
            </p:cNvSpPr>
            <p:nvPr/>
          </p:nvSpPr>
          <p:spPr bwMode="auto">
            <a:xfrm>
              <a:off x="517" y="16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Rectangle 74"/>
            <p:cNvSpPr>
              <a:spLocks/>
            </p:cNvSpPr>
            <p:nvPr/>
          </p:nvSpPr>
          <p:spPr bwMode="auto">
            <a:xfrm>
              <a:off x="547" y="43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62" name="Group 75"/>
          <p:cNvGrpSpPr>
            <a:grpSpLocks/>
          </p:cNvGrpSpPr>
          <p:nvPr/>
        </p:nvGrpSpPr>
        <p:grpSpPr bwMode="auto">
          <a:xfrm>
            <a:off x="3253515" y="4262005"/>
            <a:ext cx="1414522" cy="474953"/>
            <a:chOff x="0" y="0"/>
            <a:chExt cx="845" cy="272"/>
          </a:xfrm>
        </p:grpSpPr>
        <p:sp>
          <p:nvSpPr>
            <p:cNvPr id="63" name="AutoShape 76"/>
            <p:cNvSpPr>
              <a:spLocks/>
            </p:cNvSpPr>
            <p:nvPr/>
          </p:nvSpPr>
          <p:spPr bwMode="auto">
            <a:xfrm>
              <a:off x="501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77"/>
            <p:cNvSpPr>
              <a:spLocks/>
            </p:cNvSpPr>
            <p:nvPr/>
          </p:nvSpPr>
          <p:spPr bwMode="auto">
            <a:xfrm>
              <a:off x="316" y="167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AutoShape 78"/>
            <p:cNvSpPr>
              <a:spLocks/>
            </p:cNvSpPr>
            <p:nvPr/>
          </p:nvSpPr>
          <p:spPr bwMode="auto">
            <a:xfrm>
              <a:off x="149" y="204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AutoShape 79"/>
            <p:cNvSpPr>
              <a:spLocks/>
            </p:cNvSpPr>
            <p:nvPr/>
          </p:nvSpPr>
          <p:spPr bwMode="auto">
            <a:xfrm>
              <a:off x="0" y="238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AutoShape 80"/>
            <p:cNvSpPr>
              <a:spLocks/>
            </p:cNvSpPr>
            <p:nvPr/>
          </p:nvSpPr>
          <p:spPr bwMode="auto">
            <a:xfrm>
              <a:off x="517" y="13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Rectangle 81"/>
            <p:cNvSpPr>
              <a:spLocks/>
            </p:cNvSpPr>
            <p:nvPr/>
          </p:nvSpPr>
          <p:spPr bwMode="auto">
            <a:xfrm>
              <a:off x="547" y="40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69" name="Group 82"/>
          <p:cNvGrpSpPr>
            <a:grpSpLocks/>
          </p:cNvGrpSpPr>
          <p:nvPr/>
        </p:nvGrpSpPr>
        <p:grpSpPr bwMode="auto">
          <a:xfrm>
            <a:off x="4280130" y="4136282"/>
            <a:ext cx="1417866" cy="474953"/>
            <a:chOff x="0" y="0"/>
            <a:chExt cx="847" cy="272"/>
          </a:xfrm>
        </p:grpSpPr>
        <p:sp>
          <p:nvSpPr>
            <p:cNvPr id="70" name="AutoShape 83"/>
            <p:cNvSpPr>
              <a:spLocks/>
            </p:cNvSpPr>
            <p:nvPr/>
          </p:nvSpPr>
          <p:spPr bwMode="auto">
            <a:xfrm>
              <a:off x="503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AutoShape 84"/>
            <p:cNvSpPr>
              <a:spLocks/>
            </p:cNvSpPr>
            <p:nvPr/>
          </p:nvSpPr>
          <p:spPr bwMode="auto">
            <a:xfrm>
              <a:off x="316" y="17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" name="AutoShape 85"/>
            <p:cNvSpPr>
              <a:spLocks/>
            </p:cNvSpPr>
            <p:nvPr/>
          </p:nvSpPr>
          <p:spPr bwMode="auto">
            <a:xfrm>
              <a:off x="149" y="208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" name="AutoShape 86"/>
            <p:cNvSpPr>
              <a:spLocks/>
            </p:cNvSpPr>
            <p:nvPr/>
          </p:nvSpPr>
          <p:spPr bwMode="auto">
            <a:xfrm>
              <a:off x="0" y="242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" name="AutoShape 87"/>
            <p:cNvSpPr>
              <a:spLocks/>
            </p:cNvSpPr>
            <p:nvPr/>
          </p:nvSpPr>
          <p:spPr bwMode="auto">
            <a:xfrm>
              <a:off x="517" y="17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" name="Rectangle 88"/>
            <p:cNvSpPr>
              <a:spLocks/>
            </p:cNvSpPr>
            <p:nvPr/>
          </p:nvSpPr>
          <p:spPr bwMode="auto">
            <a:xfrm>
              <a:off x="547" y="43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76" name="Group 89"/>
          <p:cNvGrpSpPr>
            <a:grpSpLocks/>
          </p:cNvGrpSpPr>
          <p:nvPr/>
        </p:nvGrpSpPr>
        <p:grpSpPr bwMode="auto">
          <a:xfrm>
            <a:off x="3709973" y="3661330"/>
            <a:ext cx="2095032" cy="1520895"/>
            <a:chOff x="0" y="0"/>
            <a:chExt cx="1252" cy="871"/>
          </a:xfrm>
        </p:grpSpPr>
        <p:sp>
          <p:nvSpPr>
            <p:cNvPr id="77" name="AutoShape 90"/>
            <p:cNvSpPr>
              <a:spLocks/>
            </p:cNvSpPr>
            <p:nvPr/>
          </p:nvSpPr>
          <p:spPr bwMode="auto">
            <a:xfrm>
              <a:off x="908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" name="AutoShape 91"/>
            <p:cNvSpPr>
              <a:spLocks/>
            </p:cNvSpPr>
            <p:nvPr/>
          </p:nvSpPr>
          <p:spPr bwMode="auto">
            <a:xfrm>
              <a:off x="617" y="409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" name="AutoShape 92"/>
            <p:cNvSpPr>
              <a:spLocks/>
            </p:cNvSpPr>
            <p:nvPr/>
          </p:nvSpPr>
          <p:spPr bwMode="auto">
            <a:xfrm>
              <a:off x="295" y="641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" name="AutoShape 93"/>
            <p:cNvSpPr>
              <a:spLocks/>
            </p:cNvSpPr>
            <p:nvPr/>
          </p:nvSpPr>
          <p:spPr bwMode="auto">
            <a:xfrm>
              <a:off x="0" y="855"/>
              <a:ext cx="18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" name="AutoShape 94"/>
            <p:cNvSpPr>
              <a:spLocks/>
            </p:cNvSpPr>
            <p:nvPr/>
          </p:nvSpPr>
          <p:spPr bwMode="auto">
            <a:xfrm>
              <a:off x="926" y="16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" name="Rectangle 95"/>
            <p:cNvSpPr>
              <a:spLocks/>
            </p:cNvSpPr>
            <p:nvPr/>
          </p:nvSpPr>
          <p:spPr bwMode="auto">
            <a:xfrm>
              <a:off x="956" y="42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83" name="Group 96"/>
          <p:cNvGrpSpPr>
            <a:grpSpLocks/>
          </p:cNvGrpSpPr>
          <p:nvPr/>
        </p:nvGrpSpPr>
        <p:grpSpPr bwMode="auto">
          <a:xfrm>
            <a:off x="2260338" y="4862680"/>
            <a:ext cx="3927556" cy="474953"/>
            <a:chOff x="0" y="0"/>
            <a:chExt cx="2349" cy="272"/>
          </a:xfrm>
        </p:grpSpPr>
        <p:sp>
          <p:nvSpPr>
            <p:cNvPr id="84" name="AutoShape 97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5" name="AutoShape 98"/>
            <p:cNvSpPr>
              <a:spLocks/>
            </p:cNvSpPr>
            <p:nvPr/>
          </p:nvSpPr>
          <p:spPr bwMode="auto">
            <a:xfrm>
              <a:off x="2293" y="104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6" name="AutoShape 99"/>
            <p:cNvSpPr>
              <a:spLocks/>
            </p:cNvSpPr>
            <p:nvPr/>
          </p:nvSpPr>
          <p:spPr bwMode="auto">
            <a:xfrm>
              <a:off x="1161" y="107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7" name="AutoShape 100"/>
            <p:cNvSpPr>
              <a:spLocks/>
            </p:cNvSpPr>
            <p:nvPr/>
          </p:nvSpPr>
          <p:spPr bwMode="auto">
            <a:xfrm>
              <a:off x="1572" y="110"/>
              <a:ext cx="19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8" name="AutoShape 101"/>
            <p:cNvSpPr>
              <a:spLocks/>
            </p:cNvSpPr>
            <p:nvPr/>
          </p:nvSpPr>
          <p:spPr bwMode="auto">
            <a:xfrm>
              <a:off x="19" y="10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9" name="Rectangle 102"/>
            <p:cNvSpPr>
              <a:spLocks/>
            </p:cNvSpPr>
            <p:nvPr/>
          </p:nvSpPr>
          <p:spPr bwMode="auto">
            <a:xfrm>
              <a:off x="49" y="37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0" name="Group 103"/>
          <p:cNvGrpSpPr>
            <a:grpSpLocks/>
          </p:cNvGrpSpPr>
          <p:nvPr/>
        </p:nvGrpSpPr>
        <p:grpSpPr bwMode="auto">
          <a:xfrm>
            <a:off x="2487733" y="5100156"/>
            <a:ext cx="3929229" cy="474953"/>
            <a:chOff x="0" y="0"/>
            <a:chExt cx="2350" cy="272"/>
          </a:xfrm>
        </p:grpSpPr>
        <p:sp>
          <p:nvSpPr>
            <p:cNvPr id="91" name="AutoShape 104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" name="AutoShape 105"/>
            <p:cNvSpPr>
              <a:spLocks/>
            </p:cNvSpPr>
            <p:nvPr/>
          </p:nvSpPr>
          <p:spPr bwMode="auto">
            <a:xfrm>
              <a:off x="2294" y="104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" name="AutoShape 106"/>
            <p:cNvSpPr>
              <a:spLocks/>
            </p:cNvSpPr>
            <p:nvPr/>
          </p:nvSpPr>
          <p:spPr bwMode="auto">
            <a:xfrm>
              <a:off x="1162" y="107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4" name="AutoShape 107"/>
            <p:cNvSpPr>
              <a:spLocks/>
            </p:cNvSpPr>
            <p:nvPr/>
          </p:nvSpPr>
          <p:spPr bwMode="auto">
            <a:xfrm>
              <a:off x="1573" y="111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5" name="AutoShape 108"/>
            <p:cNvSpPr>
              <a:spLocks/>
            </p:cNvSpPr>
            <p:nvPr/>
          </p:nvSpPr>
          <p:spPr bwMode="auto">
            <a:xfrm>
              <a:off x="19" y="11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6" name="Rectangle 109"/>
            <p:cNvSpPr>
              <a:spLocks/>
            </p:cNvSpPr>
            <p:nvPr/>
          </p:nvSpPr>
          <p:spPr bwMode="auto">
            <a:xfrm>
              <a:off x="49" y="38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7" name="Group 110"/>
          <p:cNvGrpSpPr>
            <a:grpSpLocks/>
          </p:cNvGrpSpPr>
          <p:nvPr/>
        </p:nvGrpSpPr>
        <p:grpSpPr bwMode="auto">
          <a:xfrm>
            <a:off x="2487732" y="4373759"/>
            <a:ext cx="1227257" cy="1395172"/>
            <a:chOff x="0" y="0"/>
            <a:chExt cx="734" cy="799"/>
          </a:xfrm>
        </p:grpSpPr>
        <p:sp>
          <p:nvSpPr>
            <p:cNvPr id="98" name="AutoShape 111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9" name="AutoShape 112"/>
            <p:cNvSpPr>
              <a:spLocks/>
            </p:cNvSpPr>
            <p:nvPr/>
          </p:nvSpPr>
          <p:spPr bwMode="auto">
            <a:xfrm>
              <a:off x="678" y="75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0" name="AutoShape 113"/>
            <p:cNvSpPr>
              <a:spLocks/>
            </p:cNvSpPr>
            <p:nvPr/>
          </p:nvSpPr>
          <p:spPr bwMode="auto">
            <a:xfrm>
              <a:off x="687" y="758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" name="AutoShape 114"/>
            <p:cNvSpPr>
              <a:spLocks/>
            </p:cNvSpPr>
            <p:nvPr/>
          </p:nvSpPr>
          <p:spPr bwMode="auto">
            <a:xfrm>
              <a:off x="697" y="766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" name="AutoShape 115"/>
            <p:cNvSpPr>
              <a:spLocks/>
            </p:cNvSpPr>
            <p:nvPr/>
          </p:nvSpPr>
          <p:spPr bwMode="auto">
            <a:xfrm>
              <a:off x="19" y="17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" name="Rectangle 116"/>
            <p:cNvSpPr>
              <a:spLocks/>
            </p:cNvSpPr>
            <p:nvPr/>
          </p:nvSpPr>
          <p:spPr bwMode="auto">
            <a:xfrm>
              <a:off x="49" y="44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4" name="Group 117"/>
          <p:cNvGrpSpPr>
            <a:grpSpLocks/>
          </p:cNvGrpSpPr>
          <p:nvPr/>
        </p:nvGrpSpPr>
        <p:grpSpPr bwMode="auto">
          <a:xfrm>
            <a:off x="2715126" y="4611235"/>
            <a:ext cx="1227257" cy="1395172"/>
            <a:chOff x="0" y="0"/>
            <a:chExt cx="734" cy="799"/>
          </a:xfrm>
        </p:grpSpPr>
        <p:sp>
          <p:nvSpPr>
            <p:cNvPr id="105" name="AutoShape 118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6" name="AutoShape 119"/>
            <p:cNvSpPr>
              <a:spLocks/>
            </p:cNvSpPr>
            <p:nvPr/>
          </p:nvSpPr>
          <p:spPr bwMode="auto">
            <a:xfrm>
              <a:off x="678" y="75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7" name="AutoShape 120"/>
            <p:cNvSpPr>
              <a:spLocks/>
            </p:cNvSpPr>
            <p:nvPr/>
          </p:nvSpPr>
          <p:spPr bwMode="auto">
            <a:xfrm>
              <a:off x="688" y="759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8" name="AutoShape 121"/>
            <p:cNvSpPr>
              <a:spLocks/>
            </p:cNvSpPr>
            <p:nvPr/>
          </p:nvSpPr>
          <p:spPr bwMode="auto">
            <a:xfrm>
              <a:off x="697" y="766"/>
              <a:ext cx="19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9" name="AutoShape 122"/>
            <p:cNvSpPr>
              <a:spLocks/>
            </p:cNvSpPr>
            <p:nvPr/>
          </p:nvSpPr>
          <p:spPr bwMode="auto">
            <a:xfrm>
              <a:off x="20" y="18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0" name="Rectangle 123"/>
            <p:cNvSpPr>
              <a:spLocks/>
            </p:cNvSpPr>
            <p:nvPr/>
          </p:nvSpPr>
          <p:spPr bwMode="auto">
            <a:xfrm>
              <a:off x="50" y="44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1" name="Group 124"/>
          <p:cNvGrpSpPr>
            <a:grpSpLocks/>
          </p:cNvGrpSpPr>
          <p:nvPr/>
        </p:nvGrpSpPr>
        <p:grpSpPr bwMode="auto">
          <a:xfrm>
            <a:off x="2835510" y="3549577"/>
            <a:ext cx="1222241" cy="1384695"/>
            <a:chOff x="0" y="0"/>
            <a:chExt cx="731" cy="793"/>
          </a:xfrm>
        </p:grpSpPr>
        <p:sp>
          <p:nvSpPr>
            <p:cNvPr id="112" name="AutoShape 125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3" name="AutoShape 126"/>
            <p:cNvSpPr>
              <a:spLocks/>
            </p:cNvSpPr>
            <p:nvPr/>
          </p:nvSpPr>
          <p:spPr bwMode="auto">
            <a:xfrm>
              <a:off x="675" y="745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4" name="AutoShape 127"/>
            <p:cNvSpPr>
              <a:spLocks/>
            </p:cNvSpPr>
            <p:nvPr/>
          </p:nvSpPr>
          <p:spPr bwMode="auto">
            <a:xfrm>
              <a:off x="684" y="75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5" name="AutoShape 128"/>
            <p:cNvSpPr>
              <a:spLocks/>
            </p:cNvSpPr>
            <p:nvPr/>
          </p:nvSpPr>
          <p:spPr bwMode="auto">
            <a:xfrm>
              <a:off x="693" y="760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6" name="AutoShape 129"/>
            <p:cNvSpPr>
              <a:spLocks/>
            </p:cNvSpPr>
            <p:nvPr/>
          </p:nvSpPr>
          <p:spPr bwMode="auto">
            <a:xfrm>
              <a:off x="16" y="12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7" name="Rectangle 130"/>
            <p:cNvSpPr>
              <a:spLocks/>
            </p:cNvSpPr>
            <p:nvPr/>
          </p:nvSpPr>
          <p:spPr bwMode="auto">
            <a:xfrm>
              <a:off x="46" y="38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8" name="Group 138"/>
          <p:cNvGrpSpPr>
            <a:grpSpLocks/>
          </p:cNvGrpSpPr>
          <p:nvPr/>
        </p:nvGrpSpPr>
        <p:grpSpPr bwMode="auto">
          <a:xfrm>
            <a:off x="2380724" y="3423854"/>
            <a:ext cx="3962669" cy="784020"/>
            <a:chOff x="0" y="0"/>
            <a:chExt cx="2370" cy="449"/>
          </a:xfrm>
        </p:grpSpPr>
        <p:sp>
          <p:nvSpPr>
            <p:cNvPr id="119" name="AutoShape 139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0" name="AutoShape 140"/>
            <p:cNvSpPr>
              <a:spLocks/>
            </p:cNvSpPr>
            <p:nvPr/>
          </p:nvSpPr>
          <p:spPr bwMode="auto">
            <a:xfrm>
              <a:off x="2314" y="233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1" name="AutoShape 141"/>
            <p:cNvSpPr>
              <a:spLocks/>
            </p:cNvSpPr>
            <p:nvPr/>
          </p:nvSpPr>
          <p:spPr bwMode="auto">
            <a:xfrm>
              <a:off x="1394" y="337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2" name="AutoShape 142"/>
            <p:cNvSpPr>
              <a:spLocks/>
            </p:cNvSpPr>
            <p:nvPr/>
          </p:nvSpPr>
          <p:spPr bwMode="auto">
            <a:xfrm>
              <a:off x="1921" y="434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3" name="AutoShape 143"/>
            <p:cNvSpPr>
              <a:spLocks/>
            </p:cNvSpPr>
            <p:nvPr/>
          </p:nvSpPr>
          <p:spPr bwMode="auto">
            <a:xfrm>
              <a:off x="15" y="15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4" name="Rectangle 144"/>
            <p:cNvSpPr>
              <a:spLocks/>
            </p:cNvSpPr>
            <p:nvPr/>
          </p:nvSpPr>
          <p:spPr bwMode="auto">
            <a:xfrm>
              <a:off x="45" y="42"/>
              <a:ext cx="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sp>
        <p:nvSpPr>
          <p:cNvPr id="125" name="AutoShape 145"/>
          <p:cNvSpPr>
            <a:spLocks/>
          </p:cNvSpPr>
          <p:nvPr/>
        </p:nvSpPr>
        <p:spPr bwMode="auto">
          <a:xfrm>
            <a:off x="1257131" y="3340040"/>
            <a:ext cx="6260015" cy="642582"/>
          </a:xfrm>
          <a:custGeom>
            <a:avLst/>
            <a:gdLst>
              <a:gd name="T0" fmla="*/ 0 w 21600"/>
              <a:gd name="T1" fmla="*/ 2147483647 h 20866"/>
              <a:gd name="T2" fmla="*/ 2147483647 w 21600"/>
              <a:gd name="T3" fmla="*/ 2147483647 h 20866"/>
              <a:gd name="T4" fmla="*/ 2147483647 w 21600"/>
              <a:gd name="T5" fmla="*/ 2147483647 h 20866"/>
              <a:gd name="T6" fmla="*/ 2147483647 w 21600"/>
              <a:gd name="T7" fmla="*/ 2147483647 h 20866"/>
              <a:gd name="T8" fmla="*/ 2147483647 w 21600"/>
              <a:gd name="T9" fmla="*/ 2147483647 h 20866"/>
              <a:gd name="T10" fmla="*/ 2147483647 w 21600"/>
              <a:gd name="T11" fmla="*/ 2147483647 h 20866"/>
              <a:gd name="T12" fmla="*/ 2147483647 w 21600"/>
              <a:gd name="T13" fmla="*/ 2147483647 h 20866"/>
              <a:gd name="T14" fmla="*/ 2147483647 w 21600"/>
              <a:gd name="T15" fmla="*/ 2147483647 h 20866"/>
              <a:gd name="T16" fmla="*/ 2147483647 w 21600"/>
              <a:gd name="T17" fmla="*/ 0 h 20866"/>
              <a:gd name="T18" fmla="*/ 2147483647 w 21600"/>
              <a:gd name="T19" fmla="*/ 2147483647 h 20866"/>
              <a:gd name="T20" fmla="*/ 2147483647 w 21600"/>
              <a:gd name="T21" fmla="*/ 2147483647 h 20866"/>
              <a:gd name="T22" fmla="*/ 2147483647 w 21600"/>
              <a:gd name="T23" fmla="*/ 2147483647 h 20866"/>
              <a:gd name="T24" fmla="*/ 2147483647 w 21600"/>
              <a:gd name="T25" fmla="*/ 2147483647 h 20866"/>
              <a:gd name="T26" fmla="*/ 2147483647 w 21600"/>
              <a:gd name="T27" fmla="*/ 2147483647 h 20866"/>
              <a:gd name="T28" fmla="*/ 2147483647 w 21600"/>
              <a:gd name="T29" fmla="*/ 2147483647 h 20866"/>
              <a:gd name="T30" fmla="*/ 2147483647 w 21600"/>
              <a:gd name="T31" fmla="*/ 2147483647 h 20866"/>
              <a:gd name="T32" fmla="*/ 2147483647 w 21600"/>
              <a:gd name="T33" fmla="*/ 2147483647 h 20866"/>
              <a:gd name="T34" fmla="*/ 2147483647 w 21600"/>
              <a:gd name="T35" fmla="*/ 2147483647 h 20866"/>
              <a:gd name="T36" fmla="*/ 2147483647 w 21600"/>
              <a:gd name="T37" fmla="*/ 2147483647 h 20866"/>
              <a:gd name="T38" fmla="*/ 2147483647 w 21600"/>
              <a:gd name="T39" fmla="*/ 2147483647 h 20866"/>
              <a:gd name="T40" fmla="*/ 2147483647 w 21600"/>
              <a:gd name="T41" fmla="*/ 2147483647 h 2086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1600" h="20866">
                <a:moveTo>
                  <a:pt x="0" y="20866"/>
                </a:moveTo>
                <a:cubicBezTo>
                  <a:pt x="2684" y="19644"/>
                  <a:pt x="739" y="21600"/>
                  <a:pt x="1970" y="17606"/>
                </a:cubicBezTo>
                <a:cubicBezTo>
                  <a:pt x="2224" y="13694"/>
                  <a:pt x="2503" y="14753"/>
                  <a:pt x="3020" y="14346"/>
                </a:cubicBezTo>
                <a:cubicBezTo>
                  <a:pt x="3357" y="13205"/>
                  <a:pt x="3718" y="13368"/>
                  <a:pt x="4071" y="12389"/>
                </a:cubicBezTo>
                <a:cubicBezTo>
                  <a:pt x="4530" y="11004"/>
                  <a:pt x="4711" y="9537"/>
                  <a:pt x="5121" y="7825"/>
                </a:cubicBezTo>
                <a:cubicBezTo>
                  <a:pt x="5359" y="6765"/>
                  <a:pt x="5654" y="6521"/>
                  <a:pt x="5909" y="5869"/>
                </a:cubicBezTo>
                <a:cubicBezTo>
                  <a:pt x="6106" y="5298"/>
                  <a:pt x="6319" y="5054"/>
                  <a:pt x="6500" y="3912"/>
                </a:cubicBezTo>
                <a:cubicBezTo>
                  <a:pt x="6631" y="3016"/>
                  <a:pt x="6762" y="2119"/>
                  <a:pt x="6894" y="1304"/>
                </a:cubicBezTo>
                <a:cubicBezTo>
                  <a:pt x="6959" y="815"/>
                  <a:pt x="7091" y="0"/>
                  <a:pt x="7091" y="0"/>
                </a:cubicBezTo>
                <a:cubicBezTo>
                  <a:pt x="7435" y="163"/>
                  <a:pt x="7788" y="245"/>
                  <a:pt x="8141" y="652"/>
                </a:cubicBezTo>
                <a:cubicBezTo>
                  <a:pt x="8412" y="897"/>
                  <a:pt x="8560" y="2201"/>
                  <a:pt x="8798" y="3260"/>
                </a:cubicBezTo>
                <a:cubicBezTo>
                  <a:pt x="9044" y="4320"/>
                  <a:pt x="9750" y="4483"/>
                  <a:pt x="9848" y="4565"/>
                </a:cubicBezTo>
                <a:cubicBezTo>
                  <a:pt x="10373" y="6276"/>
                  <a:pt x="10866" y="7743"/>
                  <a:pt x="11424" y="8477"/>
                </a:cubicBezTo>
                <a:cubicBezTo>
                  <a:pt x="11793" y="9700"/>
                  <a:pt x="12146" y="9944"/>
                  <a:pt x="12540" y="10433"/>
                </a:cubicBezTo>
                <a:cubicBezTo>
                  <a:pt x="13172" y="10189"/>
                  <a:pt x="13804" y="10270"/>
                  <a:pt x="14444" y="9781"/>
                </a:cubicBezTo>
                <a:cubicBezTo>
                  <a:pt x="14928" y="9292"/>
                  <a:pt x="14706" y="8558"/>
                  <a:pt x="15035" y="7173"/>
                </a:cubicBezTo>
                <a:cubicBezTo>
                  <a:pt x="15158" y="6602"/>
                  <a:pt x="15429" y="5869"/>
                  <a:pt x="15429" y="5869"/>
                </a:cubicBezTo>
                <a:cubicBezTo>
                  <a:pt x="15773" y="6032"/>
                  <a:pt x="16126" y="6113"/>
                  <a:pt x="16479" y="6521"/>
                </a:cubicBezTo>
                <a:cubicBezTo>
                  <a:pt x="16857" y="6847"/>
                  <a:pt x="17209" y="9455"/>
                  <a:pt x="17595" y="9781"/>
                </a:cubicBezTo>
                <a:cubicBezTo>
                  <a:pt x="18047" y="10107"/>
                  <a:pt x="18514" y="10189"/>
                  <a:pt x="18974" y="10433"/>
                </a:cubicBezTo>
                <a:cubicBezTo>
                  <a:pt x="19852" y="13286"/>
                  <a:pt x="20640" y="12389"/>
                  <a:pt x="21600" y="1238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6" name="Line 146"/>
          <p:cNvSpPr>
            <a:spLocks noChangeShapeType="1"/>
          </p:cNvSpPr>
          <p:nvPr/>
        </p:nvSpPr>
        <p:spPr bwMode="auto">
          <a:xfrm>
            <a:off x="1230379" y="4499481"/>
            <a:ext cx="6049341" cy="832912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27" name="Line 147"/>
          <p:cNvSpPr>
            <a:spLocks noChangeShapeType="1"/>
          </p:cNvSpPr>
          <p:nvPr/>
        </p:nvSpPr>
        <p:spPr bwMode="auto">
          <a:xfrm rot="10800000" flipH="1">
            <a:off x="1230379" y="2821433"/>
            <a:ext cx="6163038" cy="1073881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28" name="AutoShape 148"/>
          <p:cNvSpPr>
            <a:spLocks/>
          </p:cNvSpPr>
          <p:nvPr/>
        </p:nvSpPr>
        <p:spPr bwMode="auto">
          <a:xfrm>
            <a:off x="1230379" y="4485512"/>
            <a:ext cx="5818603" cy="43304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12" y="245"/>
                  <a:pt x="1032" y="123"/>
                  <a:pt x="1553" y="982"/>
                </a:cubicBezTo>
                <a:cubicBezTo>
                  <a:pt x="2532" y="2577"/>
                  <a:pt x="1006" y="2823"/>
                  <a:pt x="1906" y="5891"/>
                </a:cubicBezTo>
                <a:cubicBezTo>
                  <a:pt x="2806" y="8836"/>
                  <a:pt x="4244" y="9205"/>
                  <a:pt x="5153" y="9818"/>
                </a:cubicBezTo>
                <a:cubicBezTo>
                  <a:pt x="6018" y="13745"/>
                  <a:pt x="6918" y="13868"/>
                  <a:pt x="7835" y="14727"/>
                </a:cubicBezTo>
                <a:cubicBezTo>
                  <a:pt x="8374" y="15586"/>
                  <a:pt x="8824" y="16936"/>
                  <a:pt x="9388" y="17673"/>
                </a:cubicBezTo>
                <a:cubicBezTo>
                  <a:pt x="10368" y="20986"/>
                  <a:pt x="9944" y="19882"/>
                  <a:pt x="10659" y="21600"/>
                </a:cubicBezTo>
                <a:cubicBezTo>
                  <a:pt x="11294" y="20986"/>
                  <a:pt x="11762" y="20618"/>
                  <a:pt x="12353" y="18655"/>
                </a:cubicBezTo>
                <a:cubicBezTo>
                  <a:pt x="12424" y="17918"/>
                  <a:pt x="12503" y="17427"/>
                  <a:pt x="12565" y="16691"/>
                </a:cubicBezTo>
                <a:cubicBezTo>
                  <a:pt x="12618" y="15832"/>
                  <a:pt x="12626" y="14359"/>
                  <a:pt x="12706" y="13745"/>
                </a:cubicBezTo>
                <a:cubicBezTo>
                  <a:pt x="12829" y="12641"/>
                  <a:pt x="13129" y="11782"/>
                  <a:pt x="13129" y="11782"/>
                </a:cubicBezTo>
                <a:cubicBezTo>
                  <a:pt x="14126" y="12395"/>
                  <a:pt x="14568" y="11905"/>
                  <a:pt x="15388" y="15709"/>
                </a:cubicBezTo>
                <a:cubicBezTo>
                  <a:pt x="17082" y="14359"/>
                  <a:pt x="18644" y="13255"/>
                  <a:pt x="20329" y="15709"/>
                </a:cubicBezTo>
                <a:cubicBezTo>
                  <a:pt x="20674" y="17305"/>
                  <a:pt x="20965" y="18532"/>
                  <a:pt x="21318" y="19636"/>
                </a:cubicBezTo>
                <a:cubicBezTo>
                  <a:pt x="21406" y="19882"/>
                  <a:pt x="21600" y="20618"/>
                  <a:pt x="21600" y="20618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29" name="Picture 14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6002725" y="3692351"/>
            <a:ext cx="2500484" cy="7691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60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2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points clustered on a particular scale?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68614" y="15708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99104" y="2442763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55158" y="128678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15621" y="1854981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12377" y="5181088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49293" y="23328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92614" y="1770681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45033" y="4896992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11889" y="250598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40214" y="29424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82965" y="5424427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66803" y="352102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701634" y="2054777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67962" y="29424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916030" y="528237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09117" y="2474933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291392" y="30948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61464" y="5044147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65432" y="5852428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49702" y="4760051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88255" y="5850571"/>
            <a:ext cx="327775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64783" y="230071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298455" y="388120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317046" y="556647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204258" y="5044147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749293" y="1962237"/>
            <a:ext cx="505865" cy="113264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68515" y="2139077"/>
            <a:ext cx="505865" cy="113264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35958" y="5000151"/>
            <a:ext cx="505865" cy="113264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08531" y="4717923"/>
            <a:ext cx="505865" cy="113264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49702" y="6169108"/>
            <a:ext cx="304065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Is there an </a:t>
            </a:r>
            <a:r>
              <a:rPr lang="en-US" i="1" dirty="0" smtClean="0"/>
              <a:t>excess </a:t>
            </a:r>
            <a:r>
              <a:rPr lang="en-US" dirty="0" smtClean="0"/>
              <a:t>of clustering </a:t>
            </a:r>
          </a:p>
          <a:p>
            <a:r>
              <a:rPr lang="en-US" dirty="0" smtClean="0"/>
              <a:t>Like a 2D version of variance 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2264" y="6182933"/>
            <a:ext cx="6022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Throw down sticks, what is the probability that two </a:t>
            </a:r>
          </a:p>
          <a:p>
            <a:r>
              <a:rPr lang="en-US" dirty="0" smtClean="0"/>
              <a:t>Galaxies are at the end of the sticks compared to random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6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Are points clustered on a particular pair of scales?</a:t>
            </a:r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768614" y="15708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99104" y="2442763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55158" y="128678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15621" y="1854981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12377" y="5181088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49293" y="23328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92614" y="1770681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45033" y="4896992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11889" y="250598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40214" y="29424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82965" y="5424427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66803" y="352102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701634" y="2054777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67962" y="29424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916030" y="528237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09117" y="2474933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291392" y="30948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61464" y="5044147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65432" y="5852428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49702" y="4760051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88255" y="5850571"/>
            <a:ext cx="327775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64783" y="230071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298455" y="388120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317046" y="556647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204258" y="5044147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749293" y="1962237"/>
            <a:ext cx="505865" cy="113264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2"/>
            <a:endCxn id="13" idx="6"/>
          </p:cNvCxnSpPr>
          <p:nvPr/>
        </p:nvCxnSpPr>
        <p:spPr>
          <a:xfrm flipH="1">
            <a:off x="2407558" y="3084533"/>
            <a:ext cx="2160404" cy="0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016637" y="2031079"/>
            <a:ext cx="2450166" cy="8877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/>
          <p:cNvSpPr/>
          <p:nvPr/>
        </p:nvSpPr>
        <p:spPr>
          <a:xfrm>
            <a:off x="2756985" y="6134667"/>
            <a:ext cx="668360" cy="566662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3581226" y="3918183"/>
            <a:ext cx="668360" cy="2820120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372631" y="6211669"/>
            <a:ext cx="3901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there an </a:t>
            </a:r>
            <a:r>
              <a:rPr lang="en-US" i="1" dirty="0" smtClean="0"/>
              <a:t>excess </a:t>
            </a:r>
            <a:r>
              <a:rPr lang="en-US" dirty="0" smtClean="0"/>
              <a:t>clustering of clusters </a:t>
            </a:r>
          </a:p>
          <a:p>
            <a:r>
              <a:rPr lang="en-US" dirty="0" smtClean="0"/>
              <a:t>Like a 2D version of </a:t>
            </a:r>
            <a:r>
              <a:rPr lang="en-US" dirty="0" err="1" smtClean="0"/>
              <a:t>skewness</a:t>
            </a:r>
            <a:r>
              <a:rPr lang="en-US" dirty="0" smtClean="0"/>
              <a:t>/kurtosis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95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687586" y="0"/>
            <a:ext cx="7768828" cy="839391"/>
          </a:xfrm>
        </p:spPr>
        <p:txBody>
          <a:bodyPr rIns="116994"/>
          <a:lstStyle/>
          <a:p>
            <a:pPr marL="40182">
              <a:defRPr/>
            </a:pPr>
            <a:r>
              <a:rPr lang="en-US" smtClean="0"/>
              <a:t>What can we observe?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1805" y="968871"/>
            <a:ext cx="4116586" cy="535781"/>
          </a:xfrm>
        </p:spPr>
        <p:txBody>
          <a:bodyPr rIns="116994"/>
          <a:lstStyle/>
          <a:p>
            <a:pPr marL="382847" indent="-342665">
              <a:lnSpc>
                <a:spcPct val="90000"/>
              </a:lnSpc>
              <a:defRPr/>
            </a:pPr>
            <a:r>
              <a:rPr lang="en-US" dirty="0" smtClean="0"/>
              <a:t>Shapes</a:t>
            </a: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4268390" y="759024"/>
            <a:ext cx="1117" cy="304390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pic>
        <p:nvPicPr>
          <p:cNvPr id="3584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999">
            <a:off x="1012404" y="1585020"/>
            <a:ext cx="258961" cy="12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999">
            <a:off x="1398613" y="2767087"/>
            <a:ext cx="556989" cy="27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80001">
            <a:off x="1948346" y="2679465"/>
            <a:ext cx="497830" cy="27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9999">
            <a:off x="1357312" y="1667619"/>
            <a:ext cx="974453" cy="53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740000">
            <a:off x="688703" y="2300511"/>
            <a:ext cx="649635" cy="35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Picture 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79999">
            <a:off x="2283768" y="2267025"/>
            <a:ext cx="571500" cy="31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Picture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60000">
            <a:off x="2174379" y="1679898"/>
            <a:ext cx="598289" cy="30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59999">
            <a:off x="1278062" y="3111997"/>
            <a:ext cx="514573" cy="28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2" name="Picture 1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0000">
            <a:off x="2297162" y="3050605"/>
            <a:ext cx="247799" cy="13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3" name="Line 13"/>
          <p:cNvSpPr>
            <a:spLocks noChangeShapeType="1"/>
          </p:cNvSpPr>
          <p:nvPr/>
        </p:nvSpPr>
        <p:spPr bwMode="auto">
          <a:xfrm flipH="1">
            <a:off x="0" y="3429000"/>
            <a:ext cx="9144000" cy="1117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4268390" y="3429000"/>
            <a:ext cx="1117" cy="2669977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35855" name="Oval 15"/>
          <p:cNvSpPr>
            <a:spLocks/>
          </p:cNvSpPr>
          <p:nvPr/>
        </p:nvSpPr>
        <p:spPr bwMode="auto">
          <a:xfrm rot="660000">
            <a:off x="1677666" y="1366242"/>
            <a:ext cx="303609" cy="106263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5856" name="Picture 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8142201" y="1763056"/>
            <a:ext cx="839391" cy="51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4652367" y="3196828"/>
            <a:ext cx="4116586" cy="111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35858" name="Rectangle 18"/>
          <p:cNvSpPr>
            <a:spLocks/>
          </p:cNvSpPr>
          <p:nvPr/>
        </p:nvSpPr>
        <p:spPr bwMode="auto">
          <a:xfrm>
            <a:off x="6402586" y="2741414"/>
            <a:ext cx="194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2400"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z</a:t>
            </a:r>
          </a:p>
        </p:txBody>
      </p:sp>
      <p:grpSp>
        <p:nvGrpSpPr>
          <p:cNvPr id="35859" name="Group 19"/>
          <p:cNvGrpSpPr>
            <a:grpSpLocks/>
          </p:cNvGrpSpPr>
          <p:nvPr/>
        </p:nvGrpSpPr>
        <p:grpSpPr bwMode="auto">
          <a:xfrm>
            <a:off x="5563196" y="1982391"/>
            <a:ext cx="1087189" cy="321468"/>
            <a:chOff x="0" y="0"/>
            <a:chExt cx="974" cy="288"/>
          </a:xfrm>
        </p:grpSpPr>
        <p:sp>
          <p:nvSpPr>
            <p:cNvPr id="35998" name="AutoShape 20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9" name="AutoShape 21"/>
            <p:cNvSpPr>
              <a:spLocks/>
            </p:cNvSpPr>
            <p:nvPr/>
          </p:nvSpPr>
          <p:spPr bwMode="auto">
            <a:xfrm>
              <a:off x="513" y="138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000" name="AutoShape 22"/>
            <p:cNvSpPr>
              <a:spLocks/>
            </p:cNvSpPr>
            <p:nvPr/>
          </p:nvSpPr>
          <p:spPr bwMode="auto">
            <a:xfrm>
              <a:off x="744" y="160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001" name="AutoShape 23"/>
            <p:cNvSpPr>
              <a:spLocks/>
            </p:cNvSpPr>
            <p:nvPr/>
          </p:nvSpPr>
          <p:spPr bwMode="auto">
            <a:xfrm>
              <a:off x="955" y="181"/>
              <a:ext cx="19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002" name="AutoShape 24"/>
            <p:cNvSpPr>
              <a:spLocks/>
            </p:cNvSpPr>
            <p:nvPr/>
          </p:nvSpPr>
          <p:spPr bwMode="auto">
            <a:xfrm>
              <a:off x="16" y="13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003" name="Rectangle 25"/>
            <p:cNvSpPr>
              <a:spLocks/>
            </p:cNvSpPr>
            <p:nvPr/>
          </p:nvSpPr>
          <p:spPr bwMode="auto">
            <a:xfrm>
              <a:off x="46" y="40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60" name="Group 26"/>
          <p:cNvGrpSpPr>
            <a:grpSpLocks/>
          </p:cNvGrpSpPr>
          <p:nvPr/>
        </p:nvGrpSpPr>
        <p:grpSpPr bwMode="auto">
          <a:xfrm>
            <a:off x="5715000" y="1574974"/>
            <a:ext cx="453182" cy="880714"/>
            <a:chOff x="0" y="0"/>
            <a:chExt cx="406" cy="788"/>
          </a:xfrm>
        </p:grpSpPr>
        <p:sp>
          <p:nvSpPr>
            <p:cNvPr id="35992" name="AutoShape 27"/>
            <p:cNvSpPr>
              <a:spLocks/>
            </p:cNvSpPr>
            <p:nvPr/>
          </p:nvSpPr>
          <p:spPr bwMode="auto">
            <a:xfrm>
              <a:off x="0" y="50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3" name="AutoShape 28"/>
            <p:cNvSpPr>
              <a:spLocks/>
            </p:cNvSpPr>
            <p:nvPr/>
          </p:nvSpPr>
          <p:spPr bwMode="auto">
            <a:xfrm>
              <a:off x="247" y="32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4" name="AutoShape 29"/>
            <p:cNvSpPr>
              <a:spLocks/>
            </p:cNvSpPr>
            <p:nvPr/>
          </p:nvSpPr>
          <p:spPr bwMode="auto">
            <a:xfrm>
              <a:off x="319" y="15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5" name="AutoShape 30"/>
            <p:cNvSpPr>
              <a:spLocks/>
            </p:cNvSpPr>
            <p:nvPr/>
          </p:nvSpPr>
          <p:spPr bwMode="auto">
            <a:xfrm>
              <a:off x="387" y="0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6" name="AutoShape 31"/>
            <p:cNvSpPr>
              <a:spLocks/>
            </p:cNvSpPr>
            <p:nvPr/>
          </p:nvSpPr>
          <p:spPr bwMode="auto">
            <a:xfrm>
              <a:off x="16" y="514"/>
              <a:ext cx="314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7" name="Rectangle 32"/>
            <p:cNvSpPr>
              <a:spLocks/>
            </p:cNvSpPr>
            <p:nvPr/>
          </p:nvSpPr>
          <p:spPr bwMode="auto">
            <a:xfrm>
              <a:off x="47" y="540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61" name="Group 33"/>
          <p:cNvGrpSpPr>
            <a:grpSpLocks/>
          </p:cNvGrpSpPr>
          <p:nvPr/>
        </p:nvGrpSpPr>
        <p:grpSpPr bwMode="auto">
          <a:xfrm>
            <a:off x="5866804" y="1830586"/>
            <a:ext cx="383977" cy="371699"/>
            <a:chOff x="0" y="0"/>
            <a:chExt cx="344" cy="333"/>
          </a:xfrm>
        </p:grpSpPr>
        <p:sp>
          <p:nvSpPr>
            <p:cNvPr id="35986" name="AutoShape 34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7" name="AutoShape 35"/>
            <p:cNvSpPr>
              <a:spLocks/>
            </p:cNvSpPr>
            <p:nvPr/>
          </p:nvSpPr>
          <p:spPr bwMode="auto">
            <a:xfrm>
              <a:off x="36" y="248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8" name="AutoShape 36"/>
            <p:cNvSpPr>
              <a:spLocks/>
            </p:cNvSpPr>
            <p:nvPr/>
          </p:nvSpPr>
          <p:spPr bwMode="auto">
            <a:xfrm>
              <a:off x="19" y="290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9" name="AutoShape 37"/>
            <p:cNvSpPr>
              <a:spLocks/>
            </p:cNvSpPr>
            <p:nvPr/>
          </p:nvSpPr>
          <p:spPr bwMode="auto">
            <a:xfrm>
              <a:off x="12" y="318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0" name="AutoShape 38"/>
            <p:cNvSpPr>
              <a:spLocks/>
            </p:cNvSpPr>
            <p:nvPr/>
          </p:nvSpPr>
          <p:spPr bwMode="auto">
            <a:xfrm>
              <a:off x="17" y="13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91" name="Rectangle 39"/>
            <p:cNvSpPr>
              <a:spLocks/>
            </p:cNvSpPr>
            <p:nvPr/>
          </p:nvSpPr>
          <p:spPr bwMode="auto">
            <a:xfrm>
              <a:off x="47" y="39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62" name="Group 40"/>
          <p:cNvGrpSpPr>
            <a:grpSpLocks/>
          </p:cNvGrpSpPr>
          <p:nvPr/>
        </p:nvGrpSpPr>
        <p:grpSpPr bwMode="auto">
          <a:xfrm>
            <a:off x="5537523" y="1678781"/>
            <a:ext cx="945430" cy="320352"/>
            <a:chOff x="0" y="0"/>
            <a:chExt cx="846" cy="287"/>
          </a:xfrm>
        </p:grpSpPr>
        <p:sp>
          <p:nvSpPr>
            <p:cNvPr id="35980" name="AutoShape 41"/>
            <p:cNvSpPr>
              <a:spLocks/>
            </p:cNvSpPr>
            <p:nvPr/>
          </p:nvSpPr>
          <p:spPr bwMode="auto">
            <a:xfrm>
              <a:off x="502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1" name="AutoShape 42"/>
            <p:cNvSpPr>
              <a:spLocks/>
            </p:cNvSpPr>
            <p:nvPr/>
          </p:nvSpPr>
          <p:spPr bwMode="auto">
            <a:xfrm>
              <a:off x="316" y="166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2" name="AutoShape 43"/>
            <p:cNvSpPr>
              <a:spLocks/>
            </p:cNvSpPr>
            <p:nvPr/>
          </p:nvSpPr>
          <p:spPr bwMode="auto">
            <a:xfrm>
              <a:off x="149" y="20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3" name="AutoShape 44"/>
            <p:cNvSpPr>
              <a:spLocks/>
            </p:cNvSpPr>
            <p:nvPr/>
          </p:nvSpPr>
          <p:spPr bwMode="auto">
            <a:xfrm>
              <a:off x="0" y="237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4" name="AutoShape 45"/>
            <p:cNvSpPr>
              <a:spLocks/>
            </p:cNvSpPr>
            <p:nvPr/>
          </p:nvSpPr>
          <p:spPr bwMode="auto">
            <a:xfrm>
              <a:off x="517" y="12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85" name="Rectangle 46"/>
            <p:cNvSpPr>
              <a:spLocks/>
            </p:cNvSpPr>
            <p:nvPr/>
          </p:nvSpPr>
          <p:spPr bwMode="auto">
            <a:xfrm>
              <a:off x="547" y="39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63" name="Group 47"/>
          <p:cNvGrpSpPr>
            <a:grpSpLocks/>
          </p:cNvGrpSpPr>
          <p:nvPr/>
        </p:nvGrpSpPr>
        <p:grpSpPr bwMode="auto">
          <a:xfrm>
            <a:off x="5634633" y="1750219"/>
            <a:ext cx="495598" cy="1366242"/>
            <a:chOff x="0" y="0"/>
            <a:chExt cx="444" cy="1224"/>
          </a:xfrm>
        </p:grpSpPr>
        <p:sp>
          <p:nvSpPr>
            <p:cNvPr id="35974" name="AutoShape 48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5" name="AutoShape 49"/>
            <p:cNvSpPr>
              <a:spLocks/>
            </p:cNvSpPr>
            <p:nvPr/>
          </p:nvSpPr>
          <p:spPr bwMode="auto">
            <a:xfrm>
              <a:off x="251" y="554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6" name="AutoShape 50"/>
            <p:cNvSpPr>
              <a:spLocks/>
            </p:cNvSpPr>
            <p:nvPr/>
          </p:nvSpPr>
          <p:spPr bwMode="auto">
            <a:xfrm>
              <a:off x="342" y="896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7" name="AutoShape 51"/>
            <p:cNvSpPr>
              <a:spLocks/>
            </p:cNvSpPr>
            <p:nvPr/>
          </p:nvSpPr>
          <p:spPr bwMode="auto">
            <a:xfrm>
              <a:off x="425" y="1209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8" name="AutoShape 52"/>
            <p:cNvSpPr>
              <a:spLocks/>
            </p:cNvSpPr>
            <p:nvPr/>
          </p:nvSpPr>
          <p:spPr bwMode="auto">
            <a:xfrm>
              <a:off x="20" y="16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9" name="Rectangle 53"/>
            <p:cNvSpPr>
              <a:spLocks/>
            </p:cNvSpPr>
            <p:nvPr/>
          </p:nvSpPr>
          <p:spPr bwMode="auto">
            <a:xfrm>
              <a:off x="50" y="43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64" name="Group 54"/>
          <p:cNvGrpSpPr>
            <a:grpSpLocks/>
          </p:cNvGrpSpPr>
          <p:nvPr/>
        </p:nvGrpSpPr>
        <p:grpSpPr bwMode="auto">
          <a:xfrm>
            <a:off x="5689327" y="2096244"/>
            <a:ext cx="793626" cy="359479"/>
            <a:chOff x="0" y="0"/>
            <a:chExt cx="710" cy="321"/>
          </a:xfrm>
        </p:grpSpPr>
        <p:sp>
          <p:nvSpPr>
            <p:cNvPr id="35968" name="AutoShape 55"/>
            <p:cNvSpPr>
              <a:spLocks/>
            </p:cNvSpPr>
            <p:nvPr/>
          </p:nvSpPr>
          <p:spPr bwMode="auto">
            <a:xfrm>
              <a:off x="366" y="33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9" name="AutoShape 56"/>
            <p:cNvSpPr>
              <a:spLocks/>
            </p:cNvSpPr>
            <p:nvPr/>
          </p:nvSpPr>
          <p:spPr bwMode="auto">
            <a:xfrm>
              <a:off x="230" y="6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0" name="AutoShape 57"/>
            <p:cNvSpPr>
              <a:spLocks/>
            </p:cNvSpPr>
            <p:nvPr/>
          </p:nvSpPr>
          <p:spPr bwMode="auto">
            <a:xfrm>
              <a:off x="106" y="28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1" name="AutoShape 58"/>
            <p:cNvSpPr>
              <a:spLocks/>
            </p:cNvSpPr>
            <p:nvPr/>
          </p:nvSpPr>
          <p:spPr bwMode="auto">
            <a:xfrm>
              <a:off x="0" y="0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2" name="AutoShape 59"/>
            <p:cNvSpPr>
              <a:spLocks/>
            </p:cNvSpPr>
            <p:nvPr/>
          </p:nvSpPr>
          <p:spPr bwMode="auto">
            <a:xfrm>
              <a:off x="380" y="47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73" name="Rectangle 60"/>
            <p:cNvSpPr>
              <a:spLocks/>
            </p:cNvSpPr>
            <p:nvPr/>
          </p:nvSpPr>
          <p:spPr bwMode="auto">
            <a:xfrm>
              <a:off x="410" y="74"/>
              <a:ext cx="0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65" name="Group 61"/>
          <p:cNvGrpSpPr>
            <a:grpSpLocks/>
          </p:cNvGrpSpPr>
          <p:nvPr/>
        </p:nvGrpSpPr>
        <p:grpSpPr bwMode="auto">
          <a:xfrm>
            <a:off x="5842248" y="1902023"/>
            <a:ext cx="792510" cy="362769"/>
            <a:chOff x="0" y="0"/>
            <a:chExt cx="709" cy="325"/>
          </a:xfrm>
        </p:grpSpPr>
        <p:sp>
          <p:nvSpPr>
            <p:cNvPr id="35962" name="AutoShape 62"/>
            <p:cNvSpPr>
              <a:spLocks/>
            </p:cNvSpPr>
            <p:nvPr/>
          </p:nvSpPr>
          <p:spPr bwMode="auto">
            <a:xfrm>
              <a:off x="365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3" name="AutoShape 63"/>
            <p:cNvSpPr>
              <a:spLocks/>
            </p:cNvSpPr>
            <p:nvPr/>
          </p:nvSpPr>
          <p:spPr bwMode="auto">
            <a:xfrm>
              <a:off x="232" y="209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4" name="AutoShape 64"/>
            <p:cNvSpPr>
              <a:spLocks/>
            </p:cNvSpPr>
            <p:nvPr/>
          </p:nvSpPr>
          <p:spPr bwMode="auto">
            <a:xfrm>
              <a:off x="107" y="26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5" name="AutoShape 65"/>
            <p:cNvSpPr>
              <a:spLocks/>
            </p:cNvSpPr>
            <p:nvPr/>
          </p:nvSpPr>
          <p:spPr bwMode="auto">
            <a:xfrm>
              <a:off x="0" y="310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6" name="AutoShape 66"/>
            <p:cNvSpPr>
              <a:spLocks/>
            </p:cNvSpPr>
            <p:nvPr/>
          </p:nvSpPr>
          <p:spPr bwMode="auto">
            <a:xfrm>
              <a:off x="380" y="17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7" name="Rectangle 67"/>
            <p:cNvSpPr>
              <a:spLocks/>
            </p:cNvSpPr>
            <p:nvPr/>
          </p:nvSpPr>
          <p:spPr bwMode="auto">
            <a:xfrm>
              <a:off x="410" y="43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66" name="Group 68"/>
          <p:cNvGrpSpPr>
            <a:grpSpLocks/>
          </p:cNvGrpSpPr>
          <p:nvPr/>
        </p:nvGrpSpPr>
        <p:grpSpPr bwMode="auto">
          <a:xfrm>
            <a:off x="6146974" y="1750219"/>
            <a:ext cx="943198" cy="324817"/>
            <a:chOff x="0" y="0"/>
            <a:chExt cx="844" cy="291"/>
          </a:xfrm>
        </p:grpSpPr>
        <p:sp>
          <p:nvSpPr>
            <p:cNvPr id="35956" name="AutoShape 69"/>
            <p:cNvSpPr>
              <a:spLocks/>
            </p:cNvSpPr>
            <p:nvPr/>
          </p:nvSpPr>
          <p:spPr bwMode="auto">
            <a:xfrm>
              <a:off x="50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7" name="AutoShape 70"/>
            <p:cNvSpPr>
              <a:spLocks/>
            </p:cNvSpPr>
            <p:nvPr/>
          </p:nvSpPr>
          <p:spPr bwMode="auto">
            <a:xfrm>
              <a:off x="316" y="170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8" name="AutoShape 71"/>
            <p:cNvSpPr>
              <a:spLocks/>
            </p:cNvSpPr>
            <p:nvPr/>
          </p:nvSpPr>
          <p:spPr bwMode="auto">
            <a:xfrm>
              <a:off x="149" y="207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9" name="AutoShape 72"/>
            <p:cNvSpPr>
              <a:spLocks/>
            </p:cNvSpPr>
            <p:nvPr/>
          </p:nvSpPr>
          <p:spPr bwMode="auto">
            <a:xfrm>
              <a:off x="0" y="242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0" name="AutoShape 73"/>
            <p:cNvSpPr>
              <a:spLocks/>
            </p:cNvSpPr>
            <p:nvPr/>
          </p:nvSpPr>
          <p:spPr bwMode="auto">
            <a:xfrm>
              <a:off x="517" y="16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61" name="Rectangle 74"/>
            <p:cNvSpPr>
              <a:spLocks/>
            </p:cNvSpPr>
            <p:nvPr/>
          </p:nvSpPr>
          <p:spPr bwMode="auto">
            <a:xfrm>
              <a:off x="547" y="43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67" name="Group 75"/>
          <p:cNvGrpSpPr>
            <a:grpSpLocks/>
          </p:cNvGrpSpPr>
          <p:nvPr/>
        </p:nvGrpSpPr>
        <p:grpSpPr bwMode="auto">
          <a:xfrm>
            <a:off x="5842249" y="1982391"/>
            <a:ext cx="944314" cy="321468"/>
            <a:chOff x="0" y="0"/>
            <a:chExt cx="845" cy="288"/>
          </a:xfrm>
        </p:grpSpPr>
        <p:sp>
          <p:nvSpPr>
            <p:cNvPr id="35950" name="AutoShape 76"/>
            <p:cNvSpPr>
              <a:spLocks/>
            </p:cNvSpPr>
            <p:nvPr/>
          </p:nvSpPr>
          <p:spPr bwMode="auto">
            <a:xfrm>
              <a:off x="501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1" name="AutoShape 77"/>
            <p:cNvSpPr>
              <a:spLocks/>
            </p:cNvSpPr>
            <p:nvPr/>
          </p:nvSpPr>
          <p:spPr bwMode="auto">
            <a:xfrm>
              <a:off x="316" y="167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2" name="AutoShape 78"/>
            <p:cNvSpPr>
              <a:spLocks/>
            </p:cNvSpPr>
            <p:nvPr/>
          </p:nvSpPr>
          <p:spPr bwMode="auto">
            <a:xfrm>
              <a:off x="149" y="204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3" name="AutoShape 79"/>
            <p:cNvSpPr>
              <a:spLocks/>
            </p:cNvSpPr>
            <p:nvPr/>
          </p:nvSpPr>
          <p:spPr bwMode="auto">
            <a:xfrm>
              <a:off x="0" y="238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4" name="AutoShape 80"/>
            <p:cNvSpPr>
              <a:spLocks/>
            </p:cNvSpPr>
            <p:nvPr/>
          </p:nvSpPr>
          <p:spPr bwMode="auto">
            <a:xfrm>
              <a:off x="517" y="13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55" name="Rectangle 81"/>
            <p:cNvSpPr>
              <a:spLocks/>
            </p:cNvSpPr>
            <p:nvPr/>
          </p:nvSpPr>
          <p:spPr bwMode="auto">
            <a:xfrm>
              <a:off x="547" y="40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68" name="Group 82"/>
          <p:cNvGrpSpPr>
            <a:grpSpLocks/>
          </p:cNvGrpSpPr>
          <p:nvPr/>
        </p:nvGrpSpPr>
        <p:grpSpPr bwMode="auto">
          <a:xfrm>
            <a:off x="6527602" y="1902024"/>
            <a:ext cx="946547" cy="324817"/>
            <a:chOff x="0" y="0"/>
            <a:chExt cx="847" cy="291"/>
          </a:xfrm>
        </p:grpSpPr>
        <p:sp>
          <p:nvSpPr>
            <p:cNvPr id="35944" name="AutoShape 83"/>
            <p:cNvSpPr>
              <a:spLocks/>
            </p:cNvSpPr>
            <p:nvPr/>
          </p:nvSpPr>
          <p:spPr bwMode="auto">
            <a:xfrm>
              <a:off x="503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5" name="AutoShape 84"/>
            <p:cNvSpPr>
              <a:spLocks/>
            </p:cNvSpPr>
            <p:nvPr/>
          </p:nvSpPr>
          <p:spPr bwMode="auto">
            <a:xfrm>
              <a:off x="316" y="17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6" name="AutoShape 85"/>
            <p:cNvSpPr>
              <a:spLocks/>
            </p:cNvSpPr>
            <p:nvPr/>
          </p:nvSpPr>
          <p:spPr bwMode="auto">
            <a:xfrm>
              <a:off x="149" y="208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7" name="AutoShape 86"/>
            <p:cNvSpPr>
              <a:spLocks/>
            </p:cNvSpPr>
            <p:nvPr/>
          </p:nvSpPr>
          <p:spPr bwMode="auto">
            <a:xfrm>
              <a:off x="0" y="242"/>
              <a:ext cx="18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8" name="AutoShape 87"/>
            <p:cNvSpPr>
              <a:spLocks/>
            </p:cNvSpPr>
            <p:nvPr/>
          </p:nvSpPr>
          <p:spPr bwMode="auto">
            <a:xfrm>
              <a:off x="517" y="17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9" name="Rectangle 88"/>
            <p:cNvSpPr>
              <a:spLocks/>
            </p:cNvSpPr>
            <p:nvPr/>
          </p:nvSpPr>
          <p:spPr bwMode="auto">
            <a:xfrm>
              <a:off x="547" y="43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69" name="Group 89"/>
          <p:cNvGrpSpPr>
            <a:grpSpLocks/>
          </p:cNvGrpSpPr>
          <p:nvPr/>
        </p:nvGrpSpPr>
        <p:grpSpPr bwMode="auto">
          <a:xfrm>
            <a:off x="6146974" y="1598414"/>
            <a:ext cx="1398612" cy="972220"/>
            <a:chOff x="0" y="0"/>
            <a:chExt cx="1252" cy="871"/>
          </a:xfrm>
        </p:grpSpPr>
        <p:sp>
          <p:nvSpPr>
            <p:cNvPr id="35938" name="AutoShape 90"/>
            <p:cNvSpPr>
              <a:spLocks/>
            </p:cNvSpPr>
            <p:nvPr/>
          </p:nvSpPr>
          <p:spPr bwMode="auto">
            <a:xfrm>
              <a:off x="908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9" name="AutoShape 91"/>
            <p:cNvSpPr>
              <a:spLocks/>
            </p:cNvSpPr>
            <p:nvPr/>
          </p:nvSpPr>
          <p:spPr bwMode="auto">
            <a:xfrm>
              <a:off x="617" y="409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0" name="AutoShape 92"/>
            <p:cNvSpPr>
              <a:spLocks/>
            </p:cNvSpPr>
            <p:nvPr/>
          </p:nvSpPr>
          <p:spPr bwMode="auto">
            <a:xfrm>
              <a:off x="295" y="641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1" name="AutoShape 93"/>
            <p:cNvSpPr>
              <a:spLocks/>
            </p:cNvSpPr>
            <p:nvPr/>
          </p:nvSpPr>
          <p:spPr bwMode="auto">
            <a:xfrm>
              <a:off x="0" y="855"/>
              <a:ext cx="18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2" name="AutoShape 94"/>
            <p:cNvSpPr>
              <a:spLocks/>
            </p:cNvSpPr>
            <p:nvPr/>
          </p:nvSpPr>
          <p:spPr bwMode="auto">
            <a:xfrm>
              <a:off x="926" y="16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43" name="Rectangle 95"/>
            <p:cNvSpPr>
              <a:spLocks/>
            </p:cNvSpPr>
            <p:nvPr/>
          </p:nvSpPr>
          <p:spPr bwMode="auto">
            <a:xfrm>
              <a:off x="956" y="42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70" name="Group 96"/>
          <p:cNvGrpSpPr>
            <a:grpSpLocks/>
          </p:cNvGrpSpPr>
          <p:nvPr/>
        </p:nvGrpSpPr>
        <p:grpSpPr bwMode="auto">
          <a:xfrm>
            <a:off x="5179219" y="2366367"/>
            <a:ext cx="2621980" cy="318120"/>
            <a:chOff x="0" y="0"/>
            <a:chExt cx="2349" cy="285"/>
          </a:xfrm>
        </p:grpSpPr>
        <p:sp>
          <p:nvSpPr>
            <p:cNvPr id="35932" name="AutoShape 97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3" name="AutoShape 98"/>
            <p:cNvSpPr>
              <a:spLocks/>
            </p:cNvSpPr>
            <p:nvPr/>
          </p:nvSpPr>
          <p:spPr bwMode="auto">
            <a:xfrm>
              <a:off x="2293" y="104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4" name="AutoShape 99"/>
            <p:cNvSpPr>
              <a:spLocks/>
            </p:cNvSpPr>
            <p:nvPr/>
          </p:nvSpPr>
          <p:spPr bwMode="auto">
            <a:xfrm>
              <a:off x="1161" y="107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5" name="AutoShape 100"/>
            <p:cNvSpPr>
              <a:spLocks/>
            </p:cNvSpPr>
            <p:nvPr/>
          </p:nvSpPr>
          <p:spPr bwMode="auto">
            <a:xfrm>
              <a:off x="1572" y="110"/>
              <a:ext cx="19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6" name="AutoShape 101"/>
            <p:cNvSpPr>
              <a:spLocks/>
            </p:cNvSpPr>
            <p:nvPr/>
          </p:nvSpPr>
          <p:spPr bwMode="auto">
            <a:xfrm>
              <a:off x="19" y="10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7" name="Rectangle 102"/>
            <p:cNvSpPr>
              <a:spLocks/>
            </p:cNvSpPr>
            <p:nvPr/>
          </p:nvSpPr>
          <p:spPr bwMode="auto">
            <a:xfrm>
              <a:off x="49" y="37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71" name="Group 103"/>
          <p:cNvGrpSpPr>
            <a:grpSpLocks/>
          </p:cNvGrpSpPr>
          <p:nvPr/>
        </p:nvGrpSpPr>
        <p:grpSpPr bwMode="auto">
          <a:xfrm>
            <a:off x="5331024" y="2518172"/>
            <a:ext cx="2623096" cy="319236"/>
            <a:chOff x="0" y="0"/>
            <a:chExt cx="2350" cy="286"/>
          </a:xfrm>
        </p:grpSpPr>
        <p:sp>
          <p:nvSpPr>
            <p:cNvPr id="35926" name="AutoShape 104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7" name="AutoShape 105"/>
            <p:cNvSpPr>
              <a:spLocks/>
            </p:cNvSpPr>
            <p:nvPr/>
          </p:nvSpPr>
          <p:spPr bwMode="auto">
            <a:xfrm>
              <a:off x="2294" y="104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8" name="AutoShape 106"/>
            <p:cNvSpPr>
              <a:spLocks/>
            </p:cNvSpPr>
            <p:nvPr/>
          </p:nvSpPr>
          <p:spPr bwMode="auto">
            <a:xfrm>
              <a:off x="1162" y="107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9" name="AutoShape 107"/>
            <p:cNvSpPr>
              <a:spLocks/>
            </p:cNvSpPr>
            <p:nvPr/>
          </p:nvSpPr>
          <p:spPr bwMode="auto">
            <a:xfrm>
              <a:off x="1573" y="111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0" name="AutoShape 108"/>
            <p:cNvSpPr>
              <a:spLocks/>
            </p:cNvSpPr>
            <p:nvPr/>
          </p:nvSpPr>
          <p:spPr bwMode="auto">
            <a:xfrm>
              <a:off x="19" y="11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31" name="Rectangle 109"/>
            <p:cNvSpPr>
              <a:spLocks/>
            </p:cNvSpPr>
            <p:nvPr/>
          </p:nvSpPr>
          <p:spPr bwMode="auto">
            <a:xfrm>
              <a:off x="49" y="38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72" name="Group 110"/>
          <p:cNvGrpSpPr>
            <a:grpSpLocks/>
          </p:cNvGrpSpPr>
          <p:nvPr/>
        </p:nvGrpSpPr>
        <p:grpSpPr bwMode="auto">
          <a:xfrm>
            <a:off x="5331024" y="2053828"/>
            <a:ext cx="819299" cy="891853"/>
            <a:chOff x="0" y="0"/>
            <a:chExt cx="734" cy="799"/>
          </a:xfrm>
        </p:grpSpPr>
        <p:sp>
          <p:nvSpPr>
            <p:cNvPr id="35920" name="AutoShape 111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1" name="AutoShape 112"/>
            <p:cNvSpPr>
              <a:spLocks/>
            </p:cNvSpPr>
            <p:nvPr/>
          </p:nvSpPr>
          <p:spPr bwMode="auto">
            <a:xfrm>
              <a:off x="678" y="75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2" name="AutoShape 113"/>
            <p:cNvSpPr>
              <a:spLocks/>
            </p:cNvSpPr>
            <p:nvPr/>
          </p:nvSpPr>
          <p:spPr bwMode="auto">
            <a:xfrm>
              <a:off x="687" y="758"/>
              <a:ext cx="38" cy="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3" name="AutoShape 114"/>
            <p:cNvSpPr>
              <a:spLocks/>
            </p:cNvSpPr>
            <p:nvPr/>
          </p:nvSpPr>
          <p:spPr bwMode="auto">
            <a:xfrm>
              <a:off x="697" y="766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4" name="AutoShape 115"/>
            <p:cNvSpPr>
              <a:spLocks/>
            </p:cNvSpPr>
            <p:nvPr/>
          </p:nvSpPr>
          <p:spPr bwMode="auto">
            <a:xfrm>
              <a:off x="19" y="17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25" name="Rectangle 116"/>
            <p:cNvSpPr>
              <a:spLocks/>
            </p:cNvSpPr>
            <p:nvPr/>
          </p:nvSpPr>
          <p:spPr bwMode="auto">
            <a:xfrm>
              <a:off x="49" y="44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73" name="Group 117"/>
          <p:cNvGrpSpPr>
            <a:grpSpLocks/>
          </p:cNvGrpSpPr>
          <p:nvPr/>
        </p:nvGrpSpPr>
        <p:grpSpPr bwMode="auto">
          <a:xfrm>
            <a:off x="5482828" y="2205633"/>
            <a:ext cx="819299" cy="891853"/>
            <a:chOff x="0" y="0"/>
            <a:chExt cx="734" cy="799"/>
          </a:xfrm>
        </p:grpSpPr>
        <p:sp>
          <p:nvSpPr>
            <p:cNvPr id="35914" name="AutoShape 118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5" name="AutoShape 119"/>
            <p:cNvSpPr>
              <a:spLocks/>
            </p:cNvSpPr>
            <p:nvPr/>
          </p:nvSpPr>
          <p:spPr bwMode="auto">
            <a:xfrm>
              <a:off x="678" y="751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6" name="AutoShape 120"/>
            <p:cNvSpPr>
              <a:spLocks/>
            </p:cNvSpPr>
            <p:nvPr/>
          </p:nvSpPr>
          <p:spPr bwMode="auto">
            <a:xfrm>
              <a:off x="688" y="759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7" name="AutoShape 121"/>
            <p:cNvSpPr>
              <a:spLocks/>
            </p:cNvSpPr>
            <p:nvPr/>
          </p:nvSpPr>
          <p:spPr bwMode="auto">
            <a:xfrm>
              <a:off x="697" y="766"/>
              <a:ext cx="19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8" name="AutoShape 122"/>
            <p:cNvSpPr>
              <a:spLocks/>
            </p:cNvSpPr>
            <p:nvPr/>
          </p:nvSpPr>
          <p:spPr bwMode="auto">
            <a:xfrm>
              <a:off x="20" y="18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9" name="Rectangle 123"/>
            <p:cNvSpPr>
              <a:spLocks/>
            </p:cNvSpPr>
            <p:nvPr/>
          </p:nvSpPr>
          <p:spPr bwMode="auto">
            <a:xfrm>
              <a:off x="50" y="44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74" name="Group 124"/>
          <p:cNvGrpSpPr>
            <a:grpSpLocks/>
          </p:cNvGrpSpPr>
          <p:nvPr/>
        </p:nvGrpSpPr>
        <p:grpSpPr bwMode="auto">
          <a:xfrm>
            <a:off x="5563195" y="1526976"/>
            <a:ext cx="815951" cy="885156"/>
            <a:chOff x="0" y="0"/>
            <a:chExt cx="731" cy="793"/>
          </a:xfrm>
        </p:grpSpPr>
        <p:sp>
          <p:nvSpPr>
            <p:cNvPr id="35908" name="AutoShape 125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9" name="AutoShape 126"/>
            <p:cNvSpPr>
              <a:spLocks/>
            </p:cNvSpPr>
            <p:nvPr/>
          </p:nvSpPr>
          <p:spPr bwMode="auto">
            <a:xfrm>
              <a:off x="675" y="745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0" name="AutoShape 127"/>
            <p:cNvSpPr>
              <a:spLocks/>
            </p:cNvSpPr>
            <p:nvPr/>
          </p:nvSpPr>
          <p:spPr bwMode="auto">
            <a:xfrm>
              <a:off x="684" y="753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1" name="AutoShape 128"/>
            <p:cNvSpPr>
              <a:spLocks/>
            </p:cNvSpPr>
            <p:nvPr/>
          </p:nvSpPr>
          <p:spPr bwMode="auto">
            <a:xfrm>
              <a:off x="693" y="760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2" name="AutoShape 129"/>
            <p:cNvSpPr>
              <a:spLocks/>
            </p:cNvSpPr>
            <p:nvPr/>
          </p:nvSpPr>
          <p:spPr bwMode="auto">
            <a:xfrm>
              <a:off x="16" y="12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3" name="Rectangle 130"/>
            <p:cNvSpPr>
              <a:spLocks/>
            </p:cNvSpPr>
            <p:nvPr/>
          </p:nvSpPr>
          <p:spPr bwMode="auto">
            <a:xfrm>
              <a:off x="46" y="38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75" name="Group 131"/>
          <p:cNvGrpSpPr>
            <a:grpSpLocks/>
          </p:cNvGrpSpPr>
          <p:nvPr/>
        </p:nvGrpSpPr>
        <p:grpSpPr bwMode="auto">
          <a:xfrm>
            <a:off x="5795367" y="2518172"/>
            <a:ext cx="811486" cy="884039"/>
            <a:chOff x="0" y="0"/>
            <a:chExt cx="727" cy="792"/>
          </a:xfrm>
        </p:grpSpPr>
        <p:sp>
          <p:nvSpPr>
            <p:cNvPr id="35902" name="AutoShape 132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3" name="AutoShape 133"/>
            <p:cNvSpPr>
              <a:spLocks/>
            </p:cNvSpPr>
            <p:nvPr/>
          </p:nvSpPr>
          <p:spPr bwMode="auto">
            <a:xfrm>
              <a:off x="671" y="744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4" name="AutoShape 134"/>
            <p:cNvSpPr>
              <a:spLocks/>
            </p:cNvSpPr>
            <p:nvPr/>
          </p:nvSpPr>
          <p:spPr bwMode="auto">
            <a:xfrm>
              <a:off x="681" y="752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5" name="AutoShape 135"/>
            <p:cNvSpPr>
              <a:spLocks/>
            </p:cNvSpPr>
            <p:nvPr/>
          </p:nvSpPr>
          <p:spPr bwMode="auto">
            <a:xfrm>
              <a:off x="690" y="760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6" name="AutoShape 136"/>
            <p:cNvSpPr>
              <a:spLocks/>
            </p:cNvSpPr>
            <p:nvPr/>
          </p:nvSpPr>
          <p:spPr bwMode="auto">
            <a:xfrm>
              <a:off x="13" y="11"/>
              <a:ext cx="313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7" name="Rectangle 137"/>
            <p:cNvSpPr>
              <a:spLocks/>
            </p:cNvSpPr>
            <p:nvPr/>
          </p:nvSpPr>
          <p:spPr bwMode="auto">
            <a:xfrm>
              <a:off x="43" y="38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76" name="Group 138"/>
          <p:cNvGrpSpPr>
            <a:grpSpLocks/>
          </p:cNvGrpSpPr>
          <p:nvPr/>
        </p:nvGrpSpPr>
        <p:grpSpPr bwMode="auto">
          <a:xfrm>
            <a:off x="5259586" y="1446609"/>
            <a:ext cx="2645420" cy="501179"/>
            <a:chOff x="0" y="0"/>
            <a:chExt cx="2370" cy="449"/>
          </a:xfrm>
        </p:grpSpPr>
        <p:sp>
          <p:nvSpPr>
            <p:cNvPr id="35896" name="AutoShape 139"/>
            <p:cNvSpPr>
              <a:spLocks/>
            </p:cNvSpPr>
            <p:nvPr/>
          </p:nvSpPr>
          <p:spPr bwMode="auto">
            <a:xfrm>
              <a:off x="0" y="0"/>
              <a:ext cx="344" cy="272"/>
            </a:xfrm>
            <a:custGeom>
              <a:avLst/>
              <a:gdLst>
                <a:gd name="T0" fmla="*/ 0 w 21264"/>
                <a:gd name="T1" fmla="*/ 0 h 20623"/>
                <a:gd name="T2" fmla="*/ 0 w 21264"/>
                <a:gd name="T3" fmla="*/ 0 h 20623"/>
                <a:gd name="T4" fmla="*/ 0 w 21264"/>
                <a:gd name="T5" fmla="*/ 0 h 20623"/>
                <a:gd name="T6" fmla="*/ 0 w 21264"/>
                <a:gd name="T7" fmla="*/ 0 h 20623"/>
                <a:gd name="T8" fmla="*/ 0 w 21264"/>
                <a:gd name="T9" fmla="*/ 0 h 20623"/>
                <a:gd name="T10" fmla="*/ 0 w 21264"/>
                <a:gd name="T11" fmla="*/ 0 h 20623"/>
                <a:gd name="T12" fmla="*/ 0 w 21264"/>
                <a:gd name="T13" fmla="*/ 0 h 20623"/>
                <a:gd name="T14" fmla="*/ 0 w 21264"/>
                <a:gd name="T15" fmla="*/ 0 h 20623"/>
                <a:gd name="T16" fmla="*/ 0 w 21264"/>
                <a:gd name="T17" fmla="*/ 0 h 20623"/>
                <a:gd name="T18" fmla="*/ 0 w 21264"/>
                <a:gd name="T19" fmla="*/ 0 h 20623"/>
                <a:gd name="T20" fmla="*/ 0 w 21264"/>
                <a:gd name="T21" fmla="*/ 0 h 20623"/>
                <a:gd name="T22" fmla="*/ 0 w 21264"/>
                <a:gd name="T23" fmla="*/ 0 h 20623"/>
                <a:gd name="T24" fmla="*/ 0 w 21264"/>
                <a:gd name="T25" fmla="*/ 0 h 20623"/>
                <a:gd name="T26" fmla="*/ 0 w 21264"/>
                <a:gd name="T27" fmla="*/ 0 h 20623"/>
                <a:gd name="T28" fmla="*/ 0 w 21264"/>
                <a:gd name="T29" fmla="*/ 0 h 20623"/>
                <a:gd name="T30" fmla="*/ 0 w 21264"/>
                <a:gd name="T31" fmla="*/ 0 h 20623"/>
                <a:gd name="T32" fmla="*/ 0 w 21264"/>
                <a:gd name="T33" fmla="*/ 0 h 20623"/>
                <a:gd name="T34" fmla="*/ 0 w 21264"/>
                <a:gd name="T35" fmla="*/ 0 h 20623"/>
                <a:gd name="T36" fmla="*/ 0 w 21264"/>
                <a:gd name="T37" fmla="*/ 0 h 20623"/>
                <a:gd name="T38" fmla="*/ 0 w 21264"/>
                <a:gd name="T39" fmla="*/ 0 h 20623"/>
                <a:gd name="T40" fmla="*/ 0 w 21264"/>
                <a:gd name="T41" fmla="*/ 0 h 20623"/>
                <a:gd name="T42" fmla="*/ 0 w 21264"/>
                <a:gd name="T43" fmla="*/ 0 h 20623"/>
                <a:gd name="T44" fmla="*/ 0 w 21264"/>
                <a:gd name="T45" fmla="*/ 0 h 20623"/>
                <a:gd name="T46" fmla="*/ 0 w 21264"/>
                <a:gd name="T47" fmla="*/ 0 h 20623"/>
                <a:gd name="T48" fmla="*/ 0 w 21264"/>
                <a:gd name="T49" fmla="*/ 0 h 20623"/>
                <a:gd name="T50" fmla="*/ 0 w 21264"/>
                <a:gd name="T51" fmla="*/ 0 h 20623"/>
                <a:gd name="T52" fmla="*/ 0 w 21264"/>
                <a:gd name="T53" fmla="*/ 0 h 20623"/>
                <a:gd name="T54" fmla="*/ 0 w 21264"/>
                <a:gd name="T55" fmla="*/ 0 h 20623"/>
                <a:gd name="T56" fmla="*/ 0 w 21264"/>
                <a:gd name="T57" fmla="*/ 0 h 20623"/>
                <a:gd name="T58" fmla="*/ 0 w 21264"/>
                <a:gd name="T59" fmla="*/ 0 h 20623"/>
                <a:gd name="T60" fmla="*/ 0 w 21264"/>
                <a:gd name="T61" fmla="*/ 0 h 20623"/>
                <a:gd name="T62" fmla="*/ 0 w 21264"/>
                <a:gd name="T63" fmla="*/ 0 h 20623"/>
                <a:gd name="T64" fmla="*/ 0 w 21264"/>
                <a:gd name="T65" fmla="*/ 0 h 20623"/>
                <a:gd name="T66" fmla="*/ 0 w 21264"/>
                <a:gd name="T67" fmla="*/ 0 h 20623"/>
                <a:gd name="T68" fmla="*/ 0 w 21264"/>
                <a:gd name="T69" fmla="*/ 0 h 206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lnTo>
                    <a:pt x="1919" y="6857"/>
                  </a:ln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97" name="AutoShape 140"/>
            <p:cNvSpPr>
              <a:spLocks/>
            </p:cNvSpPr>
            <p:nvPr/>
          </p:nvSpPr>
          <p:spPr bwMode="auto">
            <a:xfrm>
              <a:off x="2314" y="233"/>
              <a:ext cx="5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98" name="AutoShape 141"/>
            <p:cNvSpPr>
              <a:spLocks/>
            </p:cNvSpPr>
            <p:nvPr/>
          </p:nvSpPr>
          <p:spPr bwMode="auto">
            <a:xfrm>
              <a:off x="1394" y="337"/>
              <a:ext cx="38" cy="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99" name="AutoShape 142"/>
            <p:cNvSpPr>
              <a:spLocks/>
            </p:cNvSpPr>
            <p:nvPr/>
          </p:nvSpPr>
          <p:spPr bwMode="auto">
            <a:xfrm>
              <a:off x="1921" y="434"/>
              <a:ext cx="19" cy="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0" name="AutoShape 143"/>
            <p:cNvSpPr>
              <a:spLocks/>
            </p:cNvSpPr>
            <p:nvPr/>
          </p:nvSpPr>
          <p:spPr bwMode="auto">
            <a:xfrm>
              <a:off x="15" y="15"/>
              <a:ext cx="313" cy="2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1" name="Rectangle 144"/>
            <p:cNvSpPr>
              <a:spLocks/>
            </p:cNvSpPr>
            <p:nvPr/>
          </p:nvSpPr>
          <p:spPr bwMode="auto">
            <a:xfrm>
              <a:off x="45" y="42"/>
              <a:ext cx="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sp>
        <p:nvSpPr>
          <p:cNvPr id="18577" name="AutoShape 145"/>
          <p:cNvSpPr>
            <a:spLocks/>
          </p:cNvSpPr>
          <p:nvPr/>
        </p:nvSpPr>
        <p:spPr bwMode="auto">
          <a:xfrm>
            <a:off x="4509492" y="1393031"/>
            <a:ext cx="4179094" cy="410766"/>
          </a:xfrm>
          <a:custGeom>
            <a:avLst/>
            <a:gdLst>
              <a:gd name="T0" fmla="*/ 0 w 21600"/>
              <a:gd name="T1" fmla="*/ 2147483647 h 20866"/>
              <a:gd name="T2" fmla="*/ 2147483647 w 21600"/>
              <a:gd name="T3" fmla="*/ 2147483647 h 20866"/>
              <a:gd name="T4" fmla="*/ 2147483647 w 21600"/>
              <a:gd name="T5" fmla="*/ 2147483647 h 20866"/>
              <a:gd name="T6" fmla="*/ 2147483647 w 21600"/>
              <a:gd name="T7" fmla="*/ 2147483647 h 20866"/>
              <a:gd name="T8" fmla="*/ 2147483647 w 21600"/>
              <a:gd name="T9" fmla="*/ 2147483647 h 20866"/>
              <a:gd name="T10" fmla="*/ 2147483647 w 21600"/>
              <a:gd name="T11" fmla="*/ 2147483647 h 20866"/>
              <a:gd name="T12" fmla="*/ 2147483647 w 21600"/>
              <a:gd name="T13" fmla="*/ 2147483647 h 20866"/>
              <a:gd name="T14" fmla="*/ 2147483647 w 21600"/>
              <a:gd name="T15" fmla="*/ 801248051 h 20866"/>
              <a:gd name="T16" fmla="*/ 2147483647 w 21600"/>
              <a:gd name="T17" fmla="*/ 0 h 20866"/>
              <a:gd name="T18" fmla="*/ 2147483647 w 21600"/>
              <a:gd name="T19" fmla="*/ 400634986 h 20866"/>
              <a:gd name="T20" fmla="*/ 2147483647 w 21600"/>
              <a:gd name="T21" fmla="*/ 2003131059 h 20866"/>
              <a:gd name="T22" fmla="*/ 2147483647 w 21600"/>
              <a:gd name="T23" fmla="*/ 2147483647 h 20866"/>
              <a:gd name="T24" fmla="*/ 2147483647 w 21600"/>
              <a:gd name="T25" fmla="*/ 2147483647 h 20866"/>
              <a:gd name="T26" fmla="*/ 2147483647 w 21600"/>
              <a:gd name="T27" fmla="*/ 2147483647 h 20866"/>
              <a:gd name="T28" fmla="*/ 2147483647 w 21600"/>
              <a:gd name="T29" fmla="*/ 2147483647 h 20866"/>
              <a:gd name="T30" fmla="*/ 2147483647 w 21600"/>
              <a:gd name="T31" fmla="*/ 2147483647 h 20866"/>
              <a:gd name="T32" fmla="*/ 2147483647 w 21600"/>
              <a:gd name="T33" fmla="*/ 2147483647 h 20866"/>
              <a:gd name="T34" fmla="*/ 2147483647 w 21600"/>
              <a:gd name="T35" fmla="*/ 2147483647 h 20866"/>
              <a:gd name="T36" fmla="*/ 2147483647 w 21600"/>
              <a:gd name="T37" fmla="*/ 2147483647 h 20866"/>
              <a:gd name="T38" fmla="*/ 2147483647 w 21600"/>
              <a:gd name="T39" fmla="*/ 2147483647 h 20866"/>
              <a:gd name="T40" fmla="*/ 2147483647 w 21600"/>
              <a:gd name="T41" fmla="*/ 2147483647 h 2086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1600" h="20866">
                <a:moveTo>
                  <a:pt x="0" y="20866"/>
                </a:moveTo>
                <a:cubicBezTo>
                  <a:pt x="2684" y="19644"/>
                  <a:pt x="739" y="21600"/>
                  <a:pt x="1970" y="17606"/>
                </a:cubicBezTo>
                <a:cubicBezTo>
                  <a:pt x="2224" y="13694"/>
                  <a:pt x="2503" y="14753"/>
                  <a:pt x="3020" y="14346"/>
                </a:cubicBezTo>
                <a:cubicBezTo>
                  <a:pt x="3357" y="13205"/>
                  <a:pt x="3718" y="13368"/>
                  <a:pt x="4071" y="12389"/>
                </a:cubicBezTo>
                <a:cubicBezTo>
                  <a:pt x="4530" y="11004"/>
                  <a:pt x="4711" y="9537"/>
                  <a:pt x="5121" y="7825"/>
                </a:cubicBezTo>
                <a:cubicBezTo>
                  <a:pt x="5359" y="6765"/>
                  <a:pt x="5654" y="6521"/>
                  <a:pt x="5909" y="5869"/>
                </a:cubicBezTo>
                <a:cubicBezTo>
                  <a:pt x="6106" y="5298"/>
                  <a:pt x="6319" y="5054"/>
                  <a:pt x="6500" y="3912"/>
                </a:cubicBezTo>
                <a:cubicBezTo>
                  <a:pt x="6631" y="3016"/>
                  <a:pt x="6762" y="2119"/>
                  <a:pt x="6894" y="1304"/>
                </a:cubicBezTo>
                <a:cubicBezTo>
                  <a:pt x="6959" y="815"/>
                  <a:pt x="7091" y="0"/>
                  <a:pt x="7091" y="0"/>
                </a:cubicBezTo>
                <a:cubicBezTo>
                  <a:pt x="7435" y="163"/>
                  <a:pt x="7788" y="245"/>
                  <a:pt x="8141" y="652"/>
                </a:cubicBezTo>
                <a:cubicBezTo>
                  <a:pt x="8412" y="897"/>
                  <a:pt x="8560" y="2201"/>
                  <a:pt x="8798" y="3260"/>
                </a:cubicBezTo>
                <a:cubicBezTo>
                  <a:pt x="9044" y="4320"/>
                  <a:pt x="9750" y="4483"/>
                  <a:pt x="9848" y="4565"/>
                </a:cubicBezTo>
                <a:cubicBezTo>
                  <a:pt x="10373" y="6276"/>
                  <a:pt x="10866" y="7743"/>
                  <a:pt x="11424" y="8477"/>
                </a:cubicBezTo>
                <a:cubicBezTo>
                  <a:pt x="11793" y="9700"/>
                  <a:pt x="12146" y="9944"/>
                  <a:pt x="12540" y="10433"/>
                </a:cubicBezTo>
                <a:cubicBezTo>
                  <a:pt x="13172" y="10189"/>
                  <a:pt x="13804" y="10270"/>
                  <a:pt x="14444" y="9781"/>
                </a:cubicBezTo>
                <a:cubicBezTo>
                  <a:pt x="14928" y="9292"/>
                  <a:pt x="14706" y="8558"/>
                  <a:pt x="15035" y="7173"/>
                </a:cubicBezTo>
                <a:cubicBezTo>
                  <a:pt x="15158" y="6602"/>
                  <a:pt x="15429" y="5869"/>
                  <a:pt x="15429" y="5869"/>
                </a:cubicBezTo>
                <a:cubicBezTo>
                  <a:pt x="15773" y="6032"/>
                  <a:pt x="16126" y="6113"/>
                  <a:pt x="16479" y="6521"/>
                </a:cubicBezTo>
                <a:cubicBezTo>
                  <a:pt x="16857" y="6847"/>
                  <a:pt x="17209" y="9455"/>
                  <a:pt x="17595" y="9781"/>
                </a:cubicBezTo>
                <a:cubicBezTo>
                  <a:pt x="18047" y="10107"/>
                  <a:pt x="18514" y="10189"/>
                  <a:pt x="18974" y="10433"/>
                </a:cubicBezTo>
                <a:cubicBezTo>
                  <a:pt x="19852" y="13286"/>
                  <a:pt x="20640" y="12389"/>
                  <a:pt x="21600" y="1238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578" name="Line 146"/>
          <p:cNvSpPr>
            <a:spLocks noChangeShapeType="1"/>
          </p:cNvSpPr>
          <p:nvPr/>
        </p:nvSpPr>
        <p:spPr bwMode="auto">
          <a:xfrm>
            <a:off x="4491633" y="2134195"/>
            <a:ext cx="4038451" cy="53243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8579" name="Line 147"/>
          <p:cNvSpPr>
            <a:spLocks noChangeShapeType="1"/>
          </p:cNvSpPr>
          <p:nvPr/>
        </p:nvSpPr>
        <p:spPr bwMode="auto">
          <a:xfrm rot="10800000" flipH="1">
            <a:off x="4491633" y="1061517"/>
            <a:ext cx="4114354" cy="686469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8580" name="AutoShape 148"/>
          <p:cNvSpPr>
            <a:spLocks/>
          </p:cNvSpPr>
          <p:nvPr/>
        </p:nvSpPr>
        <p:spPr bwMode="auto">
          <a:xfrm>
            <a:off x="4491633" y="2125266"/>
            <a:ext cx="3884414" cy="27682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108383514 h 21600"/>
              <a:gd name="T4" fmla="*/ 2147483647 w 21600"/>
              <a:gd name="T5" fmla="*/ 650180768 h 21600"/>
              <a:gd name="T6" fmla="*/ 2147483647 w 21600"/>
              <a:gd name="T7" fmla="*/ 1083600195 h 21600"/>
              <a:gd name="T8" fmla="*/ 2147483647 w 21600"/>
              <a:gd name="T9" fmla="*/ 1625403446 h 21600"/>
              <a:gd name="T10" fmla="*/ 2147483647 w 21600"/>
              <a:gd name="T11" fmla="*/ 1950548319 h 21600"/>
              <a:gd name="T12" fmla="*/ 2147483647 w 21600"/>
              <a:gd name="T13" fmla="*/ 2147483647 h 21600"/>
              <a:gd name="T14" fmla="*/ 2147483647 w 21600"/>
              <a:gd name="T15" fmla="*/ 2058932143 h 21600"/>
              <a:gd name="T16" fmla="*/ 2147483647 w 21600"/>
              <a:gd name="T17" fmla="*/ 1842164805 h 21600"/>
              <a:gd name="T18" fmla="*/ 2147483647 w 21600"/>
              <a:gd name="T19" fmla="*/ 1517019932 h 21600"/>
              <a:gd name="T20" fmla="*/ 2147483647 w 21600"/>
              <a:gd name="T21" fmla="*/ 1300367533 h 21600"/>
              <a:gd name="T22" fmla="*/ 2147483647 w 21600"/>
              <a:gd name="T23" fmla="*/ 1733787270 h 21600"/>
              <a:gd name="T24" fmla="*/ 2147483647 w 21600"/>
              <a:gd name="T25" fmla="*/ 1733787270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12" y="245"/>
                  <a:pt x="1032" y="123"/>
                  <a:pt x="1553" y="982"/>
                </a:cubicBezTo>
                <a:cubicBezTo>
                  <a:pt x="2532" y="2577"/>
                  <a:pt x="1006" y="2823"/>
                  <a:pt x="1906" y="5891"/>
                </a:cubicBezTo>
                <a:cubicBezTo>
                  <a:pt x="2806" y="8836"/>
                  <a:pt x="4244" y="9205"/>
                  <a:pt x="5153" y="9818"/>
                </a:cubicBezTo>
                <a:cubicBezTo>
                  <a:pt x="6018" y="13745"/>
                  <a:pt x="6918" y="13868"/>
                  <a:pt x="7835" y="14727"/>
                </a:cubicBezTo>
                <a:cubicBezTo>
                  <a:pt x="8374" y="15586"/>
                  <a:pt x="8824" y="16936"/>
                  <a:pt x="9388" y="17673"/>
                </a:cubicBezTo>
                <a:cubicBezTo>
                  <a:pt x="10368" y="20986"/>
                  <a:pt x="9944" y="19882"/>
                  <a:pt x="10659" y="21600"/>
                </a:cubicBezTo>
                <a:cubicBezTo>
                  <a:pt x="11294" y="20986"/>
                  <a:pt x="11762" y="20618"/>
                  <a:pt x="12353" y="18655"/>
                </a:cubicBezTo>
                <a:cubicBezTo>
                  <a:pt x="12424" y="17918"/>
                  <a:pt x="12503" y="17427"/>
                  <a:pt x="12565" y="16691"/>
                </a:cubicBezTo>
                <a:cubicBezTo>
                  <a:pt x="12618" y="15832"/>
                  <a:pt x="12626" y="14359"/>
                  <a:pt x="12706" y="13745"/>
                </a:cubicBezTo>
                <a:cubicBezTo>
                  <a:pt x="12829" y="12641"/>
                  <a:pt x="13129" y="11782"/>
                  <a:pt x="13129" y="11782"/>
                </a:cubicBezTo>
                <a:cubicBezTo>
                  <a:pt x="14126" y="12395"/>
                  <a:pt x="14568" y="11905"/>
                  <a:pt x="15388" y="15709"/>
                </a:cubicBezTo>
                <a:cubicBezTo>
                  <a:pt x="17082" y="14359"/>
                  <a:pt x="18644" y="13255"/>
                  <a:pt x="20329" y="15709"/>
                </a:cubicBezTo>
                <a:cubicBezTo>
                  <a:pt x="20674" y="17305"/>
                  <a:pt x="20965" y="18532"/>
                  <a:pt x="21318" y="19636"/>
                </a:cubicBezTo>
                <a:cubicBezTo>
                  <a:pt x="21406" y="19882"/>
                  <a:pt x="21600" y="20618"/>
                  <a:pt x="21600" y="20618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8581" name="Picture 14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7713018" y="1607344"/>
            <a:ext cx="1598414" cy="51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82" name="Rectangle 150"/>
          <p:cNvSpPr>
            <a:spLocks/>
          </p:cNvSpPr>
          <p:nvPr/>
        </p:nvSpPr>
        <p:spPr bwMode="auto">
          <a:xfrm>
            <a:off x="4434706" y="3596432"/>
            <a:ext cx="4339828" cy="1705570"/>
          </a:xfrm>
          <a:prstGeom prst="rect">
            <a:avLst/>
          </a:prstGeom>
          <a:noFill/>
          <a:ln>
            <a:noFill/>
          </a:ln>
          <a:effectLst>
            <a:outerShdw blurRad="50800" dist="12700" dir="8100000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8" bIns="0"/>
          <a:lstStyle/>
          <a:p>
            <a:pPr marL="268998" indent="-241093">
              <a:lnSpc>
                <a:spcPct val="90000"/>
              </a:lnSpc>
              <a:spcBef>
                <a:spcPts val="738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31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Information on </a:t>
            </a:r>
          </a:p>
          <a:p>
            <a:pPr marL="268998" indent="-241093">
              <a:lnSpc>
                <a:spcPct val="90000"/>
              </a:lnSpc>
              <a:spcBef>
                <a:spcPts val="633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sz="27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Matter power spectrum </a:t>
            </a:r>
          </a:p>
          <a:p>
            <a:pPr marL="268998" indent="-241093">
              <a:lnSpc>
                <a:spcPct val="90000"/>
              </a:lnSpc>
              <a:spcBef>
                <a:spcPts val="633"/>
              </a:spcBef>
              <a:buClr>
                <a:srgbClr val="000000"/>
              </a:buClr>
              <a:buSzPct val="100000"/>
              <a:buFont typeface="Arial" charset="0"/>
              <a:buChar char="–"/>
              <a:defRPr/>
            </a:pPr>
            <a:r>
              <a:rPr lang="en-US" sz="27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Angular Diameter Distance</a:t>
            </a:r>
          </a:p>
        </p:txBody>
      </p:sp>
      <p:pic>
        <p:nvPicPr>
          <p:cNvPr id="35884" name="Picture 1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96" y="3530576"/>
            <a:ext cx="4252764" cy="317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7" y="3430117"/>
            <a:ext cx="2271754" cy="315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7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77" grpId="0" animBg="1"/>
      <p:bldP spid="18578" grpId="0" animBg="1"/>
      <p:bldP spid="18579" grpId="0" animBg="1"/>
      <p:bldP spid="1858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90080"/>
            <a:ext cx="8991600" cy="5638800"/>
          </a:xfrm>
        </p:spPr>
        <p:txBody>
          <a:bodyPr/>
          <a:lstStyle/>
          <a:p>
            <a:r>
              <a:rPr lang="en-US" dirty="0"/>
              <a:t>Correlation function measures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the tendency for galaxies at a chosen separation to have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    preferred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shape alignment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23708"/>
            <a:ext cx="53340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77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8614" y="15708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99104" y="2442763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55158" y="128678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15620" y="1854981"/>
            <a:ext cx="524593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12377" y="5181088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49293" y="23328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92614" y="1770681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45033" y="4717923"/>
            <a:ext cx="267344" cy="4631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11889" y="250598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82965" y="2942485"/>
            <a:ext cx="524593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82965" y="5424427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66803" y="352102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8311359">
            <a:off x="4701633" y="2054777"/>
            <a:ext cx="477599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67962" y="294248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916030" y="528237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09117" y="2474933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8914755">
            <a:off x="5291391" y="3094885"/>
            <a:ext cx="417725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61464" y="5044147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65432" y="5852428"/>
            <a:ext cx="246945" cy="514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49702" y="4562252"/>
            <a:ext cx="267344" cy="4818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88255" y="5850571"/>
            <a:ext cx="327775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64783" y="2300715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298455" y="3881209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317046" y="5566475"/>
            <a:ext cx="267344" cy="4329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204258" y="5044147"/>
            <a:ext cx="267344" cy="28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749293" y="1962237"/>
            <a:ext cx="505865" cy="113264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68515" y="2139077"/>
            <a:ext cx="505865" cy="113264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35958" y="5000151"/>
            <a:ext cx="505865" cy="113264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08531" y="4717923"/>
            <a:ext cx="505865" cy="113264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83012" y="6486297"/>
            <a:ext cx="367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there an </a:t>
            </a:r>
            <a:r>
              <a:rPr lang="en-US" i="1" dirty="0" smtClean="0"/>
              <a:t>excess </a:t>
            </a:r>
            <a:r>
              <a:rPr lang="en-US" dirty="0" smtClean="0"/>
              <a:t>of shape alignment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419" y="0"/>
            <a:ext cx="6487208" cy="368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7961"/>
            <a:ext cx="4252764" cy="317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03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90080"/>
            <a:ext cx="8991600" cy="5638800"/>
          </a:xfrm>
        </p:spPr>
        <p:txBody>
          <a:bodyPr/>
          <a:lstStyle/>
          <a:p>
            <a:r>
              <a:rPr lang="en-US" dirty="0"/>
              <a:t>Correlation function measures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the tendency for galaxies at a chosen separation to have pre-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ferred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shape alignment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57400"/>
            <a:ext cx="53340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998913"/>
            <a:ext cx="5029200" cy="28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33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59" y="1465310"/>
            <a:ext cx="6538856" cy="141465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59" y="3085693"/>
            <a:ext cx="4715384" cy="377230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094770" y="2879966"/>
            <a:ext cx="164942" cy="2292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9259" y="5172839"/>
            <a:ext cx="2447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paths integrated </a:t>
            </a:r>
          </a:p>
          <a:p>
            <a:r>
              <a:rPr lang="en-US" dirty="0" smtClean="0"/>
              <a:t>Over source to observer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014459" y="1006225"/>
            <a:ext cx="801862" cy="7917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3849" y="791992"/>
            <a:ext cx="1128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Geometry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060383" y="1161324"/>
            <a:ext cx="1850708" cy="636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91245" y="852059"/>
            <a:ext cx="215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 Scale Structure</a:t>
            </a:r>
          </a:p>
        </p:txBody>
      </p:sp>
    </p:spTree>
    <p:extLst>
      <p:ext uri="{BB962C8B-B14F-4D97-AF65-F5344CB8AC3E}">
        <p14:creationId xmlns:p14="http://schemas.microsoft.com/office/powerpoint/2010/main" val="17112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1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19" y="378451"/>
            <a:ext cx="4936151" cy="367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2" y="328966"/>
            <a:ext cx="2900339" cy="3844394"/>
          </a:xfrm>
          <a:prstGeom prst="rect">
            <a:avLst/>
          </a:prstGeom>
          <a:noFill/>
          <a:ln w="38100" cmpd="sng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439514" y="4545540"/>
            <a:ext cx="985831" cy="651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596994" y="4393140"/>
            <a:ext cx="1535209" cy="804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70646" y="5233841"/>
            <a:ext cx="6252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Dark Energy,  Modified Gravity, Neutrino Physics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851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076839" y="0"/>
            <a:ext cx="6408737" cy="6858000"/>
            <a:chOff x="1474788" y="-107950"/>
            <a:chExt cx="9852025" cy="9852025"/>
          </a:xfrm>
        </p:grpSpPr>
        <p:pic>
          <p:nvPicPr>
            <p:cNvPr id="5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788" y="-107950"/>
              <a:ext cx="9852025" cy="985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3910013" y="5381625"/>
              <a:ext cx="1152525" cy="719138"/>
            </a:xfrm>
            <a:prstGeom prst="rect">
              <a:avLst/>
            </a:prstGeom>
            <a:solidFill>
              <a:srgbClr val="FFD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486275" y="5668963"/>
              <a:ext cx="1152525" cy="576262"/>
            </a:xfrm>
            <a:prstGeom prst="rect">
              <a:avLst/>
            </a:prstGeom>
            <a:solidFill>
              <a:srgbClr val="FFD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917526" y="6461512"/>
            <a:ext cx="223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H Hoekstra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12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79000" cy="10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304800" y="381000"/>
            <a:ext cx="399378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40639" bIns="0">
            <a:spAutoFit/>
          </a:bodyPr>
          <a:lstStyle/>
          <a:p>
            <a:pPr marL="39688"/>
            <a:r>
              <a:rPr lang="en-US" b="1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Kappa &gt; 1 </a:t>
            </a:r>
          </a:p>
          <a:p>
            <a:pPr marL="39688"/>
            <a:r>
              <a:rPr lang="en-US" b="1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Strong </a:t>
            </a:r>
            <a:r>
              <a:rPr lang="en-US" b="1" dirty="0" smtClean="0">
                <a:solidFill>
                  <a:srgbClr val="FFFFFF"/>
                </a:solidFill>
                <a:ea typeface="ＭＳ Ｐゴシック" charset="0"/>
                <a:cs typeface="Arial" charset="0"/>
              </a:rPr>
              <a:t>Lensing </a:t>
            </a:r>
            <a:endParaRPr lang="en-US" b="1" dirty="0">
              <a:solidFill>
                <a:srgbClr val="FFFFFF"/>
              </a:solidFill>
              <a:ea typeface="ＭＳ Ｐゴシック" charset="0"/>
              <a:cs typeface="Arial" charset="0"/>
            </a:endParaRPr>
          </a:p>
          <a:p>
            <a:pPr marL="39688"/>
            <a:r>
              <a:rPr lang="en-US" b="1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Multiple </a:t>
            </a:r>
            <a:r>
              <a:rPr lang="en-US" b="1" dirty="0" smtClean="0">
                <a:solidFill>
                  <a:srgbClr val="FFFFFF"/>
                </a:solidFill>
                <a:ea typeface="ＭＳ Ｐゴシック" charset="0"/>
                <a:cs typeface="Arial" charset="0"/>
              </a:rPr>
              <a:t>Images</a:t>
            </a:r>
            <a:endParaRPr lang="en-US" b="1" dirty="0">
              <a:solidFill>
                <a:srgbClr val="FFFFFF"/>
              </a:solidFill>
              <a:ea typeface="ＭＳ Ｐゴシック" charset="0"/>
              <a:cs typeface="Arial" charset="0"/>
            </a:endParaRPr>
          </a:p>
          <a:p>
            <a:pPr marL="39688"/>
            <a:r>
              <a:rPr lang="en-US" b="1" i="1" u="sng" dirty="0" smtClean="0">
                <a:solidFill>
                  <a:srgbClr val="FFFFFF"/>
                </a:solidFill>
                <a:ea typeface="ＭＳ Ｐゴシック" charset="0"/>
                <a:cs typeface="Arial" charset="0"/>
              </a:rPr>
              <a:t>See Massimo </a:t>
            </a:r>
            <a:r>
              <a:rPr lang="en-US" b="1" i="1" u="sng" dirty="0" err="1" smtClean="0">
                <a:solidFill>
                  <a:srgbClr val="FFFFFF"/>
                </a:solidFill>
                <a:ea typeface="ＭＳ Ｐゴシック" charset="0"/>
                <a:cs typeface="Arial" charset="0"/>
              </a:rPr>
              <a:t>Meneghetti’s</a:t>
            </a:r>
            <a:r>
              <a:rPr lang="en-US" b="1" i="1" u="sng" dirty="0" smtClean="0">
                <a:solidFill>
                  <a:srgbClr val="FFFFFF"/>
                </a:solidFill>
                <a:ea typeface="ＭＳ Ｐゴシック" charset="0"/>
                <a:cs typeface="Arial" charset="0"/>
              </a:rPr>
              <a:t> Presentation</a:t>
            </a:r>
            <a:endParaRPr lang="en-US" b="1" i="1" u="sng" dirty="0">
              <a:solidFill>
                <a:srgbClr val="FFFFFF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8195" name="Line 3"/>
          <p:cNvSpPr>
            <a:spLocks noChangeShapeType="1"/>
          </p:cNvSpPr>
          <p:nvPr/>
        </p:nvSpPr>
        <p:spPr bwMode="auto">
          <a:xfrm>
            <a:off x="2362200" y="1676400"/>
            <a:ext cx="914400" cy="129540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6" name="Rectangle 4"/>
          <p:cNvSpPr>
            <a:spLocks/>
          </p:cNvSpPr>
          <p:nvPr/>
        </p:nvSpPr>
        <p:spPr bwMode="auto">
          <a:xfrm>
            <a:off x="0" y="6673850"/>
            <a:ext cx="100806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E8EAE9"/>
                </a:solidFill>
                <a:ea typeface="ＭＳ Ｐゴシック" charset="0"/>
                <a:cs typeface="Arial" charset="0"/>
              </a:rPr>
              <a:t>© NASA</a:t>
            </a:r>
          </a:p>
        </p:txBody>
      </p:sp>
      <p:sp>
        <p:nvSpPr>
          <p:cNvPr id="8197" name="Rectangle 5"/>
          <p:cNvSpPr>
            <a:spLocks/>
          </p:cNvSpPr>
          <p:nvPr/>
        </p:nvSpPr>
        <p:spPr bwMode="auto">
          <a:xfrm>
            <a:off x="4648200" y="4343400"/>
            <a:ext cx="4495800" cy="2514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198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8293894" y="4961732"/>
            <a:ext cx="8382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4800600" y="6400800"/>
            <a:ext cx="4114800" cy="1588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Rectangle 8"/>
          <p:cNvSpPr>
            <a:spLocks/>
          </p:cNvSpPr>
          <p:nvPr/>
        </p:nvSpPr>
        <p:spPr bwMode="auto">
          <a:xfrm>
            <a:off x="6553200" y="5943600"/>
            <a:ext cx="3063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Arial" charset="0"/>
              </a:rPr>
              <a:t>z</a:t>
            </a:r>
          </a:p>
        </p:txBody>
      </p:sp>
      <p:sp>
        <p:nvSpPr>
          <p:cNvPr id="8201" name="Oval 9"/>
          <p:cNvSpPr>
            <a:spLocks/>
          </p:cNvSpPr>
          <p:nvPr/>
        </p:nvSpPr>
        <p:spPr bwMode="auto">
          <a:xfrm>
            <a:off x="6477000" y="4953000"/>
            <a:ext cx="457200" cy="457200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rot="10800000">
            <a:off x="6629400" y="4572000"/>
            <a:ext cx="1828800" cy="457200"/>
          </a:xfrm>
          <a:prstGeom prst="line">
            <a:avLst/>
          </a:prstGeom>
          <a:noFill/>
          <a:ln w="25400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flipH="1">
            <a:off x="6705600" y="5334000"/>
            <a:ext cx="1752600" cy="531813"/>
          </a:xfrm>
          <a:prstGeom prst="line">
            <a:avLst/>
          </a:prstGeom>
          <a:noFill/>
          <a:ln w="25400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 flipH="1">
            <a:off x="4876800" y="4572000"/>
            <a:ext cx="1752600" cy="531813"/>
          </a:xfrm>
          <a:prstGeom prst="line">
            <a:avLst/>
          </a:prstGeom>
          <a:noFill/>
          <a:ln w="25400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 rot="10800000">
            <a:off x="4953000" y="5410200"/>
            <a:ext cx="1828800" cy="457200"/>
          </a:xfrm>
          <a:prstGeom prst="line">
            <a:avLst/>
          </a:prstGeom>
          <a:noFill/>
          <a:ln w="25400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4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 State-of-Art </a:t>
            </a:r>
          </a:p>
          <a:p>
            <a:r>
              <a:rPr lang="en-US" dirty="0" smtClean="0"/>
              <a:t>CFHTLenS survey </a:t>
            </a:r>
          </a:p>
          <a:p>
            <a:pPr lvl="1"/>
            <a:r>
              <a:rPr lang="en-US" dirty="0" smtClean="0"/>
              <a:t>Ground-based survey</a:t>
            </a:r>
          </a:p>
          <a:p>
            <a:pPr lvl="1"/>
            <a:r>
              <a:rPr lang="en-US" dirty="0" smtClean="0"/>
              <a:t>154 square degrees to median z=0.8</a:t>
            </a:r>
          </a:p>
          <a:p>
            <a:pPr lvl="1"/>
            <a:r>
              <a:rPr lang="en-US" dirty="0" smtClean="0"/>
              <a:t>See Kitching et al. 2012, </a:t>
            </a:r>
            <a:r>
              <a:rPr lang="en-US" dirty="0" err="1" smtClean="0"/>
              <a:t>Kilbinger</a:t>
            </a:r>
            <a:r>
              <a:rPr lang="en-US" dirty="0" smtClean="0"/>
              <a:t> et al. 2012, Simpson et al. 2012, Benjamin et al. 2012 for cosmological results </a:t>
            </a:r>
          </a:p>
        </p:txBody>
      </p:sp>
    </p:spTree>
    <p:extLst>
      <p:ext uri="{BB962C8B-B14F-4D97-AF65-F5344CB8AC3E}">
        <p14:creationId xmlns:p14="http://schemas.microsoft.com/office/powerpoint/2010/main" val="204222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-68302"/>
            <a:ext cx="601848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599790" y="2807539"/>
            <a:ext cx="2505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Change in Time Dilation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42593" y="6285536"/>
            <a:ext cx="28392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Change in Spatial Curvature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 flipV="1">
            <a:off x="4845610" y="3225323"/>
            <a:ext cx="66836" cy="4571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22819" y="6488668"/>
            <a:ext cx="2021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Simpson et al. 2012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8150" y="544289"/>
            <a:ext cx="257515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Current Galaxy Clustering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48150" y="1010372"/>
            <a:ext cx="224987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Current Weak Lensing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48150" y="1369965"/>
            <a:ext cx="174919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Current WL + GC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31389" y="1894989"/>
            <a:ext cx="1921587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All Combined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11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Review of Weak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Theory </a:t>
            </a:r>
          </a:p>
          <a:p>
            <a:pPr lvl="1"/>
            <a:r>
              <a:rPr lang="en-US" u="sng" dirty="0" smtClean="0"/>
              <a:t>Why</a:t>
            </a:r>
            <a:r>
              <a:rPr lang="en-US" dirty="0" smtClean="0"/>
              <a:t> do we measure?</a:t>
            </a:r>
          </a:p>
          <a:p>
            <a:pPr lvl="1"/>
            <a:r>
              <a:rPr lang="en-US" dirty="0" smtClean="0"/>
              <a:t>From General Relativity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Measurement</a:t>
            </a:r>
          </a:p>
          <a:p>
            <a:pPr lvl="1"/>
            <a:r>
              <a:rPr lang="en-US" u="sng" dirty="0" smtClean="0"/>
              <a:t>What</a:t>
            </a:r>
            <a:r>
              <a:rPr lang="en-US" dirty="0" smtClean="0"/>
              <a:t> do we measure?</a:t>
            </a:r>
          </a:p>
          <a:p>
            <a:pPr lvl="1"/>
            <a:endParaRPr lang="en-US" dirty="0"/>
          </a:p>
          <a:p>
            <a:r>
              <a:rPr lang="en-US" dirty="0" smtClean="0"/>
              <a:t>Cosmology</a:t>
            </a:r>
          </a:p>
          <a:p>
            <a:pPr lvl="1"/>
            <a:r>
              <a:rPr lang="en-US" u="sng" dirty="0" smtClean="0"/>
              <a:t>How</a:t>
            </a:r>
            <a:r>
              <a:rPr lang="en-US" dirty="0" smtClean="0"/>
              <a:t> do we extract cosmological information?</a:t>
            </a:r>
            <a:endParaRPr lang="en-US" u="sng" dirty="0" smtClean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40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‘Weak’ Lensing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u="sng" dirty="0" smtClean="0">
                <a:solidFill>
                  <a:srgbClr val="FF6600"/>
                </a:solidFill>
              </a:rPr>
              <a:t>Every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dirty="0" smtClean="0"/>
              <a:t>galaxy experiences some lensing </a:t>
            </a:r>
            <a:endParaRPr lang="en-US" i="1" u="sng" dirty="0" smtClean="0"/>
          </a:p>
          <a:p>
            <a:r>
              <a:rPr lang="en-US" dirty="0" smtClean="0"/>
              <a:t>Caused by matter along the line of sight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60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2600"/>
            <a:ext cx="9144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/>
          </p:cNvSpPr>
          <p:nvPr/>
        </p:nvSpPr>
        <p:spPr bwMode="auto">
          <a:xfrm>
            <a:off x="304800" y="381000"/>
            <a:ext cx="247332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Kappa&lt;&lt; 1 </a:t>
            </a:r>
          </a:p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Weak Lensing</a:t>
            </a:r>
          </a:p>
          <a:p>
            <a:pPr marL="39688"/>
            <a:r>
              <a:rPr lang="en-US" b="1">
                <a:solidFill>
                  <a:srgbClr val="FFFFFF"/>
                </a:solidFill>
                <a:ea typeface="ＭＳ Ｐゴシック" charset="0"/>
                <a:cs typeface="Arial" charset="0"/>
              </a:rPr>
              <a:t>Local Distortion</a:t>
            </a: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 flipH="1">
            <a:off x="1905000" y="1600200"/>
            <a:ext cx="381000" cy="129540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0" name="Rectangle 4"/>
          <p:cNvSpPr>
            <a:spLocks/>
          </p:cNvSpPr>
          <p:nvPr/>
        </p:nvSpPr>
        <p:spPr bwMode="auto">
          <a:xfrm>
            <a:off x="0" y="6491288"/>
            <a:ext cx="100806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E8EAE9"/>
                </a:solidFill>
                <a:ea typeface="ＭＳ Ｐゴシック" charset="0"/>
                <a:cs typeface="Arial" charset="0"/>
              </a:rPr>
              <a:t>© NASA</a:t>
            </a:r>
          </a:p>
        </p:txBody>
      </p:sp>
      <p:sp>
        <p:nvSpPr>
          <p:cNvPr id="9221" name="Rectangle 5"/>
          <p:cNvSpPr>
            <a:spLocks/>
          </p:cNvSpPr>
          <p:nvPr/>
        </p:nvSpPr>
        <p:spPr bwMode="auto">
          <a:xfrm>
            <a:off x="4648200" y="4343400"/>
            <a:ext cx="4495800" cy="2514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222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999">
            <a:off x="8466932" y="5190331"/>
            <a:ext cx="8382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4973638" y="6629400"/>
            <a:ext cx="4114800" cy="1588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4" name="Rectangle 8"/>
          <p:cNvSpPr>
            <a:spLocks/>
          </p:cNvSpPr>
          <p:nvPr/>
        </p:nvSpPr>
        <p:spPr bwMode="auto">
          <a:xfrm>
            <a:off x="6726238" y="6172200"/>
            <a:ext cx="3063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Arial" charset="0"/>
              </a:rPr>
              <a:t>z</a:t>
            </a:r>
          </a:p>
        </p:txBody>
      </p:sp>
      <p:grpSp>
        <p:nvGrpSpPr>
          <p:cNvPr id="9225" name="Group 9"/>
          <p:cNvGrpSpPr>
            <a:grpSpLocks/>
          </p:cNvGrpSpPr>
          <p:nvPr/>
        </p:nvGrpSpPr>
        <p:grpSpPr bwMode="auto">
          <a:xfrm>
            <a:off x="5886450" y="5408613"/>
            <a:ext cx="1089025" cy="304800"/>
            <a:chOff x="0" y="0"/>
            <a:chExt cx="685" cy="191"/>
          </a:xfrm>
        </p:grpSpPr>
        <p:sp>
          <p:nvSpPr>
            <p:cNvPr id="9226" name="AutoShape 10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27" name="AutoShape 11"/>
            <p:cNvSpPr>
              <a:spLocks/>
            </p:cNvSpPr>
            <p:nvPr/>
          </p:nvSpPr>
          <p:spPr bwMode="auto">
            <a:xfrm>
              <a:off x="361" y="97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28" name="AutoShape 12"/>
            <p:cNvSpPr>
              <a:spLocks/>
            </p:cNvSpPr>
            <p:nvPr/>
          </p:nvSpPr>
          <p:spPr bwMode="auto">
            <a:xfrm>
              <a:off x="523" y="113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29" name="AutoShape 13"/>
            <p:cNvSpPr>
              <a:spLocks/>
            </p:cNvSpPr>
            <p:nvPr/>
          </p:nvSpPr>
          <p:spPr bwMode="auto">
            <a:xfrm>
              <a:off x="672" y="12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0" name="AutoShape 14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1" name="Rectangle 15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32" name="Group 16"/>
          <p:cNvGrpSpPr>
            <a:grpSpLocks/>
          </p:cNvGrpSpPr>
          <p:nvPr/>
        </p:nvGrpSpPr>
        <p:grpSpPr bwMode="auto">
          <a:xfrm>
            <a:off x="6038850" y="5003800"/>
            <a:ext cx="454025" cy="862013"/>
            <a:chOff x="0" y="0"/>
            <a:chExt cx="285" cy="543"/>
          </a:xfrm>
        </p:grpSpPr>
        <p:sp>
          <p:nvSpPr>
            <p:cNvPr id="9233" name="AutoShape 17"/>
            <p:cNvSpPr>
              <a:spLocks/>
            </p:cNvSpPr>
            <p:nvPr/>
          </p:nvSpPr>
          <p:spPr bwMode="auto">
            <a:xfrm>
              <a:off x="0" y="351"/>
              <a:ext cx="239" cy="192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4" name="AutoShape 18"/>
            <p:cNvSpPr>
              <a:spLocks/>
            </p:cNvSpPr>
            <p:nvPr/>
          </p:nvSpPr>
          <p:spPr bwMode="auto">
            <a:xfrm>
              <a:off x="173" y="22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5" name="AutoShape 19"/>
            <p:cNvSpPr>
              <a:spLocks/>
            </p:cNvSpPr>
            <p:nvPr/>
          </p:nvSpPr>
          <p:spPr bwMode="auto">
            <a:xfrm>
              <a:off x="224" y="107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6" name="AutoShape 20"/>
            <p:cNvSpPr>
              <a:spLocks/>
            </p:cNvSpPr>
            <p:nvPr/>
          </p:nvSpPr>
          <p:spPr bwMode="auto">
            <a:xfrm>
              <a:off x="272" y="0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7" name="AutoShape 21"/>
            <p:cNvSpPr>
              <a:spLocks/>
            </p:cNvSpPr>
            <p:nvPr/>
          </p:nvSpPr>
          <p:spPr bwMode="auto">
            <a:xfrm>
              <a:off x="11" y="361"/>
              <a:ext cx="221" cy="1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38" name="Rectangle 22"/>
            <p:cNvSpPr>
              <a:spLocks/>
            </p:cNvSpPr>
            <p:nvPr/>
          </p:nvSpPr>
          <p:spPr bwMode="auto">
            <a:xfrm>
              <a:off x="33" y="380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39" name="Group 23"/>
          <p:cNvGrpSpPr>
            <a:grpSpLocks/>
          </p:cNvGrpSpPr>
          <p:nvPr/>
        </p:nvGrpSpPr>
        <p:grpSpPr bwMode="auto">
          <a:xfrm>
            <a:off x="6191250" y="5256213"/>
            <a:ext cx="381000" cy="374650"/>
            <a:chOff x="0" y="0"/>
            <a:chExt cx="239" cy="235"/>
          </a:xfrm>
        </p:grpSpPr>
        <p:sp>
          <p:nvSpPr>
            <p:cNvPr id="9240" name="AutoShape 24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1" name="AutoShape 25"/>
            <p:cNvSpPr>
              <a:spLocks/>
            </p:cNvSpPr>
            <p:nvPr/>
          </p:nvSpPr>
          <p:spPr bwMode="auto">
            <a:xfrm>
              <a:off x="24" y="17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2" name="AutoShape 26"/>
            <p:cNvSpPr>
              <a:spLocks/>
            </p:cNvSpPr>
            <p:nvPr/>
          </p:nvSpPr>
          <p:spPr bwMode="auto">
            <a:xfrm>
              <a:off x="13" y="205"/>
              <a:ext cx="26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3" name="AutoShape 27"/>
            <p:cNvSpPr>
              <a:spLocks/>
            </p:cNvSpPr>
            <p:nvPr/>
          </p:nvSpPr>
          <p:spPr bwMode="auto">
            <a:xfrm>
              <a:off x="8" y="225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4" name="AutoShape 28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5" name="Rectangle 29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46" name="Group 30"/>
          <p:cNvGrpSpPr>
            <a:grpSpLocks/>
          </p:cNvGrpSpPr>
          <p:nvPr/>
        </p:nvGrpSpPr>
        <p:grpSpPr bwMode="auto">
          <a:xfrm>
            <a:off x="5862638" y="5103813"/>
            <a:ext cx="938212" cy="304800"/>
            <a:chOff x="0" y="0"/>
            <a:chExt cx="591" cy="191"/>
          </a:xfrm>
        </p:grpSpPr>
        <p:sp>
          <p:nvSpPr>
            <p:cNvPr id="9247" name="AutoShape 31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8" name="AutoShape 32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9" name="AutoShape 33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0" name="AutoShape 34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1" name="AutoShape 35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2" name="Rectangle 36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53" name="Group 37"/>
          <p:cNvGrpSpPr>
            <a:grpSpLocks/>
          </p:cNvGrpSpPr>
          <p:nvPr/>
        </p:nvGrpSpPr>
        <p:grpSpPr bwMode="auto">
          <a:xfrm>
            <a:off x="5962650" y="5180013"/>
            <a:ext cx="492125" cy="1365250"/>
            <a:chOff x="0" y="0"/>
            <a:chExt cx="309" cy="859"/>
          </a:xfrm>
        </p:grpSpPr>
        <p:sp>
          <p:nvSpPr>
            <p:cNvPr id="9254" name="AutoShape 38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5" name="AutoShape 39"/>
            <p:cNvSpPr>
              <a:spLocks/>
            </p:cNvSpPr>
            <p:nvPr/>
          </p:nvSpPr>
          <p:spPr bwMode="auto">
            <a:xfrm>
              <a:off x="174" y="38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6" name="AutoShape 40"/>
            <p:cNvSpPr>
              <a:spLocks/>
            </p:cNvSpPr>
            <p:nvPr/>
          </p:nvSpPr>
          <p:spPr bwMode="auto">
            <a:xfrm>
              <a:off x="237" y="628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7" name="AutoShape 41"/>
            <p:cNvSpPr>
              <a:spLocks/>
            </p:cNvSpPr>
            <p:nvPr/>
          </p:nvSpPr>
          <p:spPr bwMode="auto">
            <a:xfrm>
              <a:off x="296" y="84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8" name="AutoShape 42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9" name="Rectangle 43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60" name="Group 44"/>
          <p:cNvGrpSpPr>
            <a:grpSpLocks/>
          </p:cNvGrpSpPr>
          <p:nvPr/>
        </p:nvGrpSpPr>
        <p:grpSpPr bwMode="auto">
          <a:xfrm>
            <a:off x="6015038" y="5524500"/>
            <a:ext cx="785812" cy="341313"/>
            <a:chOff x="0" y="0"/>
            <a:chExt cx="495" cy="215"/>
          </a:xfrm>
        </p:grpSpPr>
        <p:sp>
          <p:nvSpPr>
            <p:cNvPr id="9261" name="AutoShape 45"/>
            <p:cNvSpPr>
              <a:spLocks/>
            </p:cNvSpPr>
            <p:nvPr/>
          </p:nvSpPr>
          <p:spPr bwMode="auto">
            <a:xfrm>
              <a:off x="255" y="23"/>
              <a:ext cx="240" cy="192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2" name="AutoShape 46"/>
            <p:cNvSpPr>
              <a:spLocks/>
            </p:cNvSpPr>
            <p:nvPr/>
          </p:nvSpPr>
          <p:spPr bwMode="auto">
            <a:xfrm>
              <a:off x="162" y="43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3" name="AutoShape 47"/>
            <p:cNvSpPr>
              <a:spLocks/>
            </p:cNvSpPr>
            <p:nvPr/>
          </p:nvSpPr>
          <p:spPr bwMode="auto">
            <a:xfrm>
              <a:off x="74" y="19"/>
              <a:ext cx="27" cy="2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4" name="AutoShape 48"/>
            <p:cNvSpPr>
              <a:spLocks/>
            </p:cNvSpPr>
            <p:nvPr/>
          </p:nvSpPr>
          <p:spPr bwMode="auto">
            <a:xfrm>
              <a:off x="0" y="0"/>
              <a:ext cx="13" cy="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5" name="AutoShape 49"/>
            <p:cNvSpPr>
              <a:spLocks/>
            </p:cNvSpPr>
            <p:nvPr/>
          </p:nvSpPr>
          <p:spPr bwMode="auto">
            <a:xfrm>
              <a:off x="267" y="33"/>
              <a:ext cx="220" cy="1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6" name="Rectangle 50"/>
            <p:cNvSpPr>
              <a:spLocks/>
            </p:cNvSpPr>
            <p:nvPr/>
          </p:nvSpPr>
          <p:spPr bwMode="auto">
            <a:xfrm>
              <a:off x="288" y="52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67" name="Group 51"/>
          <p:cNvGrpSpPr>
            <a:grpSpLocks/>
          </p:cNvGrpSpPr>
          <p:nvPr/>
        </p:nvGrpSpPr>
        <p:grpSpPr bwMode="auto">
          <a:xfrm>
            <a:off x="6167438" y="5332413"/>
            <a:ext cx="785812" cy="361950"/>
            <a:chOff x="0" y="0"/>
            <a:chExt cx="495" cy="227"/>
          </a:xfrm>
        </p:grpSpPr>
        <p:sp>
          <p:nvSpPr>
            <p:cNvPr id="9268" name="AutoShape 52"/>
            <p:cNvSpPr>
              <a:spLocks/>
            </p:cNvSpPr>
            <p:nvPr/>
          </p:nvSpPr>
          <p:spPr bwMode="auto">
            <a:xfrm>
              <a:off x="255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9" name="AutoShape 53"/>
            <p:cNvSpPr>
              <a:spLocks/>
            </p:cNvSpPr>
            <p:nvPr/>
          </p:nvSpPr>
          <p:spPr bwMode="auto">
            <a:xfrm>
              <a:off x="163" y="14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0" name="AutoShape 54"/>
            <p:cNvSpPr>
              <a:spLocks/>
            </p:cNvSpPr>
            <p:nvPr/>
          </p:nvSpPr>
          <p:spPr bwMode="auto">
            <a:xfrm>
              <a:off x="75" y="183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1" name="AutoShape 55"/>
            <p:cNvSpPr>
              <a:spLocks/>
            </p:cNvSpPr>
            <p:nvPr/>
          </p:nvSpPr>
          <p:spPr bwMode="auto">
            <a:xfrm>
              <a:off x="0" y="21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2" name="AutoShape 56"/>
            <p:cNvSpPr>
              <a:spLocks/>
            </p:cNvSpPr>
            <p:nvPr/>
          </p:nvSpPr>
          <p:spPr bwMode="auto">
            <a:xfrm>
              <a:off x="267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3" name="Rectangle 57"/>
            <p:cNvSpPr>
              <a:spLocks/>
            </p:cNvSpPr>
            <p:nvPr/>
          </p:nvSpPr>
          <p:spPr bwMode="auto">
            <a:xfrm>
              <a:off x="288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74" name="Group 58"/>
          <p:cNvGrpSpPr>
            <a:grpSpLocks/>
          </p:cNvGrpSpPr>
          <p:nvPr/>
        </p:nvGrpSpPr>
        <p:grpSpPr bwMode="auto">
          <a:xfrm>
            <a:off x="6472238" y="5180013"/>
            <a:ext cx="938212" cy="304800"/>
            <a:chOff x="0" y="0"/>
            <a:chExt cx="591" cy="191"/>
          </a:xfrm>
        </p:grpSpPr>
        <p:sp>
          <p:nvSpPr>
            <p:cNvPr id="9275" name="AutoShape 59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6" name="AutoShape 60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7" name="AutoShape 61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8" name="AutoShape 62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9" name="AutoShape 63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0" name="Rectangle 64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81" name="Group 65"/>
          <p:cNvGrpSpPr>
            <a:grpSpLocks/>
          </p:cNvGrpSpPr>
          <p:nvPr/>
        </p:nvGrpSpPr>
        <p:grpSpPr bwMode="auto">
          <a:xfrm>
            <a:off x="6167438" y="5408613"/>
            <a:ext cx="938212" cy="304800"/>
            <a:chOff x="0" y="0"/>
            <a:chExt cx="591" cy="191"/>
          </a:xfrm>
        </p:grpSpPr>
        <p:sp>
          <p:nvSpPr>
            <p:cNvPr id="9282" name="AutoShape 66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3" name="AutoShape 67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4" name="AutoShape 68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5" name="AutoShape 69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6" name="AutoShape 70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7" name="Rectangle 71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88" name="Group 72"/>
          <p:cNvGrpSpPr>
            <a:grpSpLocks/>
          </p:cNvGrpSpPr>
          <p:nvPr/>
        </p:nvGrpSpPr>
        <p:grpSpPr bwMode="auto">
          <a:xfrm>
            <a:off x="6853238" y="5332413"/>
            <a:ext cx="938212" cy="304800"/>
            <a:chOff x="0" y="0"/>
            <a:chExt cx="591" cy="191"/>
          </a:xfrm>
        </p:grpSpPr>
        <p:sp>
          <p:nvSpPr>
            <p:cNvPr id="9289" name="AutoShape 73"/>
            <p:cNvSpPr>
              <a:spLocks/>
            </p:cNvSpPr>
            <p:nvPr/>
          </p:nvSpPr>
          <p:spPr bwMode="auto">
            <a:xfrm>
              <a:off x="351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0" name="AutoShape 74"/>
            <p:cNvSpPr>
              <a:spLocks/>
            </p:cNvSpPr>
            <p:nvPr/>
          </p:nvSpPr>
          <p:spPr bwMode="auto">
            <a:xfrm>
              <a:off x="222" y="118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1" name="AutoShape 75"/>
            <p:cNvSpPr>
              <a:spLocks/>
            </p:cNvSpPr>
            <p:nvPr/>
          </p:nvSpPr>
          <p:spPr bwMode="auto">
            <a:xfrm>
              <a:off x="104" y="144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2" name="AutoShape 76"/>
            <p:cNvSpPr>
              <a:spLocks/>
            </p:cNvSpPr>
            <p:nvPr/>
          </p:nvSpPr>
          <p:spPr bwMode="auto">
            <a:xfrm>
              <a:off x="0" y="168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3" name="AutoShape 77"/>
            <p:cNvSpPr>
              <a:spLocks/>
            </p:cNvSpPr>
            <p:nvPr/>
          </p:nvSpPr>
          <p:spPr bwMode="auto">
            <a:xfrm>
              <a:off x="363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4" name="Rectangle 78"/>
            <p:cNvSpPr>
              <a:spLocks/>
            </p:cNvSpPr>
            <p:nvPr/>
          </p:nvSpPr>
          <p:spPr bwMode="auto">
            <a:xfrm>
              <a:off x="384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95" name="Group 79"/>
          <p:cNvGrpSpPr>
            <a:grpSpLocks/>
          </p:cNvGrpSpPr>
          <p:nvPr/>
        </p:nvGrpSpPr>
        <p:grpSpPr bwMode="auto">
          <a:xfrm>
            <a:off x="6472238" y="5027613"/>
            <a:ext cx="1395412" cy="971550"/>
            <a:chOff x="0" y="0"/>
            <a:chExt cx="879" cy="611"/>
          </a:xfrm>
        </p:grpSpPr>
        <p:sp>
          <p:nvSpPr>
            <p:cNvPr id="9296" name="AutoShape 80"/>
            <p:cNvSpPr>
              <a:spLocks/>
            </p:cNvSpPr>
            <p:nvPr/>
          </p:nvSpPr>
          <p:spPr bwMode="auto">
            <a:xfrm>
              <a:off x="639" y="0"/>
              <a:ext cx="240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7" name="AutoShape 81"/>
            <p:cNvSpPr>
              <a:spLocks/>
            </p:cNvSpPr>
            <p:nvPr/>
          </p:nvSpPr>
          <p:spPr bwMode="auto">
            <a:xfrm>
              <a:off x="433" y="287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8" name="AutoShape 82"/>
            <p:cNvSpPr>
              <a:spLocks/>
            </p:cNvSpPr>
            <p:nvPr/>
          </p:nvSpPr>
          <p:spPr bwMode="auto">
            <a:xfrm>
              <a:off x="207" y="450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9" name="AutoShape 83"/>
            <p:cNvSpPr>
              <a:spLocks/>
            </p:cNvSpPr>
            <p:nvPr/>
          </p:nvSpPr>
          <p:spPr bwMode="auto">
            <a:xfrm>
              <a:off x="0" y="60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0" name="AutoShape 84"/>
            <p:cNvSpPr>
              <a:spLocks/>
            </p:cNvSpPr>
            <p:nvPr/>
          </p:nvSpPr>
          <p:spPr bwMode="auto">
            <a:xfrm>
              <a:off x="651" y="10"/>
              <a:ext cx="220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1" name="Rectangle 85"/>
            <p:cNvSpPr>
              <a:spLocks/>
            </p:cNvSpPr>
            <p:nvPr/>
          </p:nvSpPr>
          <p:spPr bwMode="auto">
            <a:xfrm>
              <a:off x="672" y="29"/>
              <a:ext cx="1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02" name="Group 86"/>
          <p:cNvGrpSpPr>
            <a:grpSpLocks/>
          </p:cNvGrpSpPr>
          <p:nvPr/>
        </p:nvGrpSpPr>
        <p:grpSpPr bwMode="auto">
          <a:xfrm>
            <a:off x="5505450" y="5789613"/>
            <a:ext cx="2622550" cy="304800"/>
            <a:chOff x="0" y="0"/>
            <a:chExt cx="1651" cy="191"/>
          </a:xfrm>
        </p:grpSpPr>
        <p:sp>
          <p:nvSpPr>
            <p:cNvPr id="9303" name="AutoShape 87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4" name="AutoShape 88"/>
            <p:cNvSpPr>
              <a:spLocks/>
            </p:cNvSpPr>
            <p:nvPr/>
          </p:nvSpPr>
          <p:spPr bwMode="auto">
            <a:xfrm>
              <a:off x="1611" y="7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5" name="AutoShape 89"/>
            <p:cNvSpPr>
              <a:spLocks/>
            </p:cNvSpPr>
            <p:nvPr/>
          </p:nvSpPr>
          <p:spPr bwMode="auto">
            <a:xfrm>
              <a:off x="815" y="78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6" name="AutoShape 90"/>
            <p:cNvSpPr>
              <a:spLocks/>
            </p:cNvSpPr>
            <p:nvPr/>
          </p:nvSpPr>
          <p:spPr bwMode="auto">
            <a:xfrm>
              <a:off x="1104" y="8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7" name="AutoShape 91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8" name="Rectangle 92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09" name="Group 93"/>
          <p:cNvGrpSpPr>
            <a:grpSpLocks/>
          </p:cNvGrpSpPr>
          <p:nvPr/>
        </p:nvGrpSpPr>
        <p:grpSpPr bwMode="auto">
          <a:xfrm>
            <a:off x="5657850" y="5942013"/>
            <a:ext cx="2622550" cy="304800"/>
            <a:chOff x="0" y="0"/>
            <a:chExt cx="1651" cy="191"/>
          </a:xfrm>
        </p:grpSpPr>
        <p:sp>
          <p:nvSpPr>
            <p:cNvPr id="9310" name="AutoShape 94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1" name="AutoShape 95"/>
            <p:cNvSpPr>
              <a:spLocks/>
            </p:cNvSpPr>
            <p:nvPr/>
          </p:nvSpPr>
          <p:spPr bwMode="auto">
            <a:xfrm>
              <a:off x="1611" y="75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2" name="AutoShape 96"/>
            <p:cNvSpPr>
              <a:spLocks/>
            </p:cNvSpPr>
            <p:nvPr/>
          </p:nvSpPr>
          <p:spPr bwMode="auto">
            <a:xfrm>
              <a:off x="815" y="78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3" name="AutoShape 97"/>
            <p:cNvSpPr>
              <a:spLocks/>
            </p:cNvSpPr>
            <p:nvPr/>
          </p:nvSpPr>
          <p:spPr bwMode="auto">
            <a:xfrm>
              <a:off x="1104" y="80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4" name="AutoShape 98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5" name="Rectangle 99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16" name="Group 100"/>
          <p:cNvGrpSpPr>
            <a:grpSpLocks/>
          </p:cNvGrpSpPr>
          <p:nvPr/>
        </p:nvGrpSpPr>
        <p:grpSpPr bwMode="auto">
          <a:xfrm>
            <a:off x="5657850" y="5484813"/>
            <a:ext cx="817563" cy="887412"/>
            <a:chOff x="0" y="0"/>
            <a:chExt cx="515" cy="558"/>
          </a:xfrm>
        </p:grpSpPr>
        <p:sp>
          <p:nvSpPr>
            <p:cNvPr id="9317" name="AutoShape 101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8" name="AutoShape 102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9" name="AutoShape 103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0" name="AutoShape 104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1" name="AutoShape 105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2" name="Rectangle 106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23" name="Group 107"/>
          <p:cNvGrpSpPr>
            <a:grpSpLocks/>
          </p:cNvGrpSpPr>
          <p:nvPr/>
        </p:nvGrpSpPr>
        <p:grpSpPr bwMode="auto">
          <a:xfrm>
            <a:off x="5810250" y="5637213"/>
            <a:ext cx="819150" cy="887412"/>
            <a:chOff x="0" y="0"/>
            <a:chExt cx="515" cy="558"/>
          </a:xfrm>
        </p:grpSpPr>
        <p:sp>
          <p:nvSpPr>
            <p:cNvPr id="9324" name="AutoShape 108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5" name="AutoShape 109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6" name="AutoShape 110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7" name="AutoShape 111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8" name="AutoShape 112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9" name="Rectangle 113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30" name="Group 114"/>
          <p:cNvGrpSpPr>
            <a:grpSpLocks/>
          </p:cNvGrpSpPr>
          <p:nvPr/>
        </p:nvGrpSpPr>
        <p:grpSpPr bwMode="auto">
          <a:xfrm>
            <a:off x="5886450" y="4951413"/>
            <a:ext cx="819150" cy="887412"/>
            <a:chOff x="0" y="0"/>
            <a:chExt cx="515" cy="558"/>
          </a:xfrm>
        </p:grpSpPr>
        <p:sp>
          <p:nvSpPr>
            <p:cNvPr id="9331" name="AutoShape 115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2" name="AutoShape 116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3" name="AutoShape 117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4" name="AutoShape 118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5" name="AutoShape 119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6" name="Rectangle 120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37" name="Group 121"/>
          <p:cNvGrpSpPr>
            <a:grpSpLocks/>
          </p:cNvGrpSpPr>
          <p:nvPr/>
        </p:nvGrpSpPr>
        <p:grpSpPr bwMode="auto">
          <a:xfrm>
            <a:off x="6115050" y="5942013"/>
            <a:ext cx="819150" cy="887412"/>
            <a:chOff x="0" y="0"/>
            <a:chExt cx="515" cy="558"/>
          </a:xfrm>
        </p:grpSpPr>
        <p:sp>
          <p:nvSpPr>
            <p:cNvPr id="9338" name="AutoShape 122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9" name="AutoShape 123"/>
            <p:cNvSpPr>
              <a:spLocks/>
            </p:cNvSpPr>
            <p:nvPr/>
          </p:nvSpPr>
          <p:spPr bwMode="auto">
            <a:xfrm>
              <a:off x="475" y="526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0" name="AutoShape 124"/>
            <p:cNvSpPr>
              <a:spLocks/>
            </p:cNvSpPr>
            <p:nvPr/>
          </p:nvSpPr>
          <p:spPr bwMode="auto">
            <a:xfrm>
              <a:off x="481" y="531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1" name="AutoShape 125"/>
            <p:cNvSpPr>
              <a:spLocks/>
            </p:cNvSpPr>
            <p:nvPr/>
          </p:nvSpPr>
          <p:spPr bwMode="auto">
            <a:xfrm>
              <a:off x="488" y="536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2" name="AutoShape 126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3" name="Rectangle 127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344" name="Group 128"/>
          <p:cNvGrpSpPr>
            <a:grpSpLocks/>
          </p:cNvGrpSpPr>
          <p:nvPr/>
        </p:nvGrpSpPr>
        <p:grpSpPr bwMode="auto">
          <a:xfrm>
            <a:off x="5581650" y="4875213"/>
            <a:ext cx="2649538" cy="501650"/>
            <a:chOff x="0" y="0"/>
            <a:chExt cx="1668" cy="315"/>
          </a:xfrm>
        </p:grpSpPr>
        <p:sp>
          <p:nvSpPr>
            <p:cNvPr id="9345" name="AutoShape 129"/>
            <p:cNvSpPr>
              <a:spLocks/>
            </p:cNvSpPr>
            <p:nvPr/>
          </p:nvSpPr>
          <p:spPr bwMode="auto">
            <a:xfrm>
              <a:off x="0" y="0"/>
              <a:ext cx="239" cy="191"/>
            </a:xfrm>
            <a:custGeom>
              <a:avLst/>
              <a:gdLst/>
              <a:ahLst/>
              <a:cxnLst/>
              <a:rect l="0" t="0" r="r" b="b"/>
              <a:pathLst>
                <a:path w="21264" h="20623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2" y="15737"/>
                    <a:pt x="18401" y="15059"/>
                    <a:pt x="18406" y="1436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  <a:moveTo>
                    <a:pt x="1919" y="6857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6" name="AutoShape 130"/>
            <p:cNvSpPr>
              <a:spLocks/>
            </p:cNvSpPr>
            <p:nvPr/>
          </p:nvSpPr>
          <p:spPr bwMode="auto">
            <a:xfrm>
              <a:off x="1628" y="163"/>
              <a:ext cx="40" cy="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7" name="AutoShape 131"/>
            <p:cNvSpPr>
              <a:spLocks/>
            </p:cNvSpPr>
            <p:nvPr/>
          </p:nvSpPr>
          <p:spPr bwMode="auto">
            <a:xfrm>
              <a:off x="981" y="236"/>
              <a:ext cx="27" cy="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8" name="AutoShape 132"/>
            <p:cNvSpPr>
              <a:spLocks/>
            </p:cNvSpPr>
            <p:nvPr/>
          </p:nvSpPr>
          <p:spPr bwMode="auto">
            <a:xfrm>
              <a:off x="1352" y="304"/>
              <a:ext cx="13" cy="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9" name="AutoShape 133"/>
            <p:cNvSpPr>
              <a:spLocks/>
            </p:cNvSpPr>
            <p:nvPr/>
          </p:nvSpPr>
          <p:spPr bwMode="auto">
            <a:xfrm>
              <a:off x="11" y="10"/>
              <a:ext cx="221" cy="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307"/>
                  </a:moveTo>
                  <a:cubicBezTo>
                    <a:pt x="19218" y="14526"/>
                    <a:pt x="18528" y="12895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0" name="Rectangle 134"/>
            <p:cNvSpPr>
              <a:spLocks/>
            </p:cNvSpPr>
            <p:nvPr/>
          </p:nvSpPr>
          <p:spPr bwMode="auto">
            <a:xfrm>
              <a:off x="33" y="29"/>
              <a:ext cx="15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sp>
        <p:nvSpPr>
          <p:cNvPr id="9351" name="AutoShape 135"/>
          <p:cNvSpPr>
            <a:spLocks/>
          </p:cNvSpPr>
          <p:nvPr/>
        </p:nvSpPr>
        <p:spPr bwMode="auto">
          <a:xfrm>
            <a:off x="4833938" y="4826000"/>
            <a:ext cx="4178300" cy="406400"/>
          </a:xfrm>
          <a:custGeom>
            <a:avLst/>
            <a:gdLst/>
            <a:ahLst/>
            <a:cxnLst/>
            <a:rect l="0" t="0" r="r" b="b"/>
            <a:pathLst>
              <a:path w="21600" h="20866">
                <a:moveTo>
                  <a:pt x="0" y="20866"/>
                </a:moveTo>
                <a:cubicBezTo>
                  <a:pt x="2684" y="19644"/>
                  <a:pt x="739" y="21600"/>
                  <a:pt x="1970" y="17606"/>
                </a:cubicBezTo>
                <a:cubicBezTo>
                  <a:pt x="2224" y="13694"/>
                  <a:pt x="2503" y="14753"/>
                  <a:pt x="3020" y="14346"/>
                </a:cubicBezTo>
                <a:cubicBezTo>
                  <a:pt x="3357" y="13205"/>
                  <a:pt x="3718" y="13368"/>
                  <a:pt x="4071" y="12389"/>
                </a:cubicBezTo>
                <a:cubicBezTo>
                  <a:pt x="4530" y="11004"/>
                  <a:pt x="4711" y="9537"/>
                  <a:pt x="5121" y="7825"/>
                </a:cubicBezTo>
                <a:cubicBezTo>
                  <a:pt x="5359" y="6765"/>
                  <a:pt x="5654" y="6521"/>
                  <a:pt x="5909" y="5869"/>
                </a:cubicBezTo>
                <a:cubicBezTo>
                  <a:pt x="6106" y="5298"/>
                  <a:pt x="6319" y="5054"/>
                  <a:pt x="6500" y="3912"/>
                </a:cubicBezTo>
                <a:cubicBezTo>
                  <a:pt x="6631" y="3016"/>
                  <a:pt x="6762" y="2119"/>
                  <a:pt x="6894" y="1304"/>
                </a:cubicBezTo>
                <a:cubicBezTo>
                  <a:pt x="6959" y="815"/>
                  <a:pt x="7091" y="0"/>
                  <a:pt x="7091" y="0"/>
                </a:cubicBezTo>
                <a:cubicBezTo>
                  <a:pt x="7435" y="163"/>
                  <a:pt x="7788" y="245"/>
                  <a:pt x="8141" y="652"/>
                </a:cubicBezTo>
                <a:cubicBezTo>
                  <a:pt x="8412" y="897"/>
                  <a:pt x="8560" y="2201"/>
                  <a:pt x="8798" y="3260"/>
                </a:cubicBezTo>
                <a:cubicBezTo>
                  <a:pt x="9044" y="4320"/>
                  <a:pt x="9750" y="4483"/>
                  <a:pt x="9848" y="4565"/>
                </a:cubicBezTo>
                <a:cubicBezTo>
                  <a:pt x="10373" y="6276"/>
                  <a:pt x="10866" y="7743"/>
                  <a:pt x="11424" y="8477"/>
                </a:cubicBezTo>
                <a:cubicBezTo>
                  <a:pt x="11793" y="9700"/>
                  <a:pt x="12146" y="9944"/>
                  <a:pt x="12540" y="10433"/>
                </a:cubicBezTo>
                <a:cubicBezTo>
                  <a:pt x="13172" y="10189"/>
                  <a:pt x="13804" y="10270"/>
                  <a:pt x="14444" y="9781"/>
                </a:cubicBezTo>
                <a:cubicBezTo>
                  <a:pt x="14928" y="9292"/>
                  <a:pt x="14706" y="8558"/>
                  <a:pt x="15035" y="7173"/>
                </a:cubicBezTo>
                <a:cubicBezTo>
                  <a:pt x="15158" y="6602"/>
                  <a:pt x="15429" y="5869"/>
                  <a:pt x="15429" y="5869"/>
                </a:cubicBezTo>
                <a:cubicBezTo>
                  <a:pt x="15773" y="6032"/>
                  <a:pt x="16126" y="6113"/>
                  <a:pt x="16479" y="6521"/>
                </a:cubicBezTo>
                <a:cubicBezTo>
                  <a:pt x="16857" y="6847"/>
                  <a:pt x="17209" y="9455"/>
                  <a:pt x="17595" y="9781"/>
                </a:cubicBezTo>
                <a:cubicBezTo>
                  <a:pt x="18047" y="10107"/>
                  <a:pt x="18514" y="10189"/>
                  <a:pt x="18974" y="10433"/>
                </a:cubicBezTo>
                <a:cubicBezTo>
                  <a:pt x="19852" y="13286"/>
                  <a:pt x="20640" y="12389"/>
                  <a:pt x="21600" y="1238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52" name="AutoShape 136"/>
          <p:cNvSpPr>
            <a:spLocks/>
          </p:cNvSpPr>
          <p:nvPr/>
        </p:nvSpPr>
        <p:spPr bwMode="auto">
          <a:xfrm>
            <a:off x="4821238" y="5549900"/>
            <a:ext cx="3886200" cy="2794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12" y="245"/>
                  <a:pt x="1032" y="123"/>
                  <a:pt x="1553" y="982"/>
                </a:cubicBezTo>
                <a:cubicBezTo>
                  <a:pt x="2532" y="2577"/>
                  <a:pt x="1006" y="2823"/>
                  <a:pt x="1906" y="5891"/>
                </a:cubicBezTo>
                <a:cubicBezTo>
                  <a:pt x="2806" y="8836"/>
                  <a:pt x="4244" y="9205"/>
                  <a:pt x="5153" y="9818"/>
                </a:cubicBezTo>
                <a:cubicBezTo>
                  <a:pt x="6018" y="13745"/>
                  <a:pt x="6918" y="13868"/>
                  <a:pt x="7835" y="14727"/>
                </a:cubicBezTo>
                <a:cubicBezTo>
                  <a:pt x="8374" y="15586"/>
                  <a:pt x="8824" y="16936"/>
                  <a:pt x="9388" y="17673"/>
                </a:cubicBezTo>
                <a:cubicBezTo>
                  <a:pt x="10368" y="20986"/>
                  <a:pt x="9944" y="19882"/>
                  <a:pt x="10659" y="21600"/>
                </a:cubicBezTo>
                <a:cubicBezTo>
                  <a:pt x="11294" y="20986"/>
                  <a:pt x="11762" y="20618"/>
                  <a:pt x="12353" y="18655"/>
                </a:cubicBezTo>
                <a:cubicBezTo>
                  <a:pt x="12424" y="17918"/>
                  <a:pt x="12503" y="17427"/>
                  <a:pt x="12565" y="16691"/>
                </a:cubicBezTo>
                <a:cubicBezTo>
                  <a:pt x="12618" y="15832"/>
                  <a:pt x="12626" y="14359"/>
                  <a:pt x="12706" y="13745"/>
                </a:cubicBezTo>
                <a:cubicBezTo>
                  <a:pt x="12829" y="12641"/>
                  <a:pt x="13129" y="11782"/>
                  <a:pt x="13129" y="11782"/>
                </a:cubicBezTo>
                <a:cubicBezTo>
                  <a:pt x="14126" y="12395"/>
                  <a:pt x="14568" y="11905"/>
                  <a:pt x="15388" y="15709"/>
                </a:cubicBezTo>
                <a:cubicBezTo>
                  <a:pt x="17082" y="14359"/>
                  <a:pt x="18644" y="13255"/>
                  <a:pt x="20329" y="15709"/>
                </a:cubicBezTo>
                <a:cubicBezTo>
                  <a:pt x="20674" y="17305"/>
                  <a:pt x="20965" y="18532"/>
                  <a:pt x="21318" y="19636"/>
                </a:cubicBezTo>
                <a:cubicBezTo>
                  <a:pt x="21406" y="19882"/>
                  <a:pt x="21600" y="20618"/>
                  <a:pt x="21600" y="20618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1" grpId="0" animBg="1"/>
      <p:bldP spid="93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136" y="746333"/>
            <a:ext cx="8760217" cy="11304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weak distortion is simply a (very small) change in ellipticity of a galaxy  </a:t>
            </a:r>
            <a:endParaRPr lang="en-US" sz="2000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534163" y="1859451"/>
            <a:ext cx="5719796" cy="2231742"/>
            <a:chOff x="864" y="2352"/>
            <a:chExt cx="3446" cy="1319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352"/>
              <a:ext cx="1320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352"/>
              <a:ext cx="1334" cy="1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2352" y="2928"/>
              <a:ext cx="548" cy="1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2541" y="4542874"/>
            <a:ext cx="1271176" cy="34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>
            <a:spAutoFit/>
          </a:bodyPr>
          <a:lstStyle/>
          <a:p>
            <a:r>
              <a:rPr lang="en-US" dirty="0"/>
              <a:t>Dark Matter</a:t>
            </a:r>
          </a:p>
        </p:txBody>
      </p:sp>
      <p:sp>
        <p:nvSpPr>
          <p:cNvPr id="10" name="Line 19"/>
          <p:cNvSpPr>
            <a:spLocks noChangeShapeType="1"/>
          </p:cNvSpPr>
          <p:nvPr/>
        </p:nvSpPr>
        <p:spPr bwMode="auto">
          <a:xfrm flipV="1">
            <a:off x="4369478" y="2973324"/>
            <a:ext cx="0" cy="141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291" tIns="32146" rIns="64291" bIns="3214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9082</TotalTime>
  <Words>1310</Words>
  <Application>Microsoft Macintosh PowerPoint</Application>
  <PresentationFormat>On-screen Show (4:3)</PresentationFormat>
  <Paragraphs>359</Paragraphs>
  <Slides>62</Slides>
  <Notes>22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Weak Lensing</vt:lpstr>
      <vt:lpstr>A Review of Weak Lensing</vt:lpstr>
      <vt:lpstr>Gravitational Lensing</vt:lpstr>
      <vt:lpstr>Gravitational Lensing</vt:lpstr>
      <vt:lpstr>Gravitational Lensing</vt:lpstr>
      <vt:lpstr>PowerPoint Presentation</vt:lpstr>
      <vt:lpstr>‘Weak’ Lensing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Gravitational Lensing?</vt:lpstr>
      <vt:lpstr>Geometry</vt:lpstr>
      <vt:lpstr>The Lens Equation</vt:lpstr>
      <vt:lpstr>PowerPoint Presentation</vt:lpstr>
      <vt:lpstr>Deflection Angle from GR</vt:lpstr>
      <vt:lpstr>From GR</vt:lpstr>
      <vt:lpstr>PowerPoint Presentation</vt:lpstr>
      <vt:lpstr>PowerPoint Presentation</vt:lpstr>
      <vt:lpstr>PowerPoint Presentation</vt:lpstr>
      <vt:lpstr>The Distortion Matrix</vt:lpstr>
      <vt:lpstr>The Distortion Matrix</vt:lpstr>
      <vt:lpstr>The Distortion Matrix</vt:lpstr>
      <vt:lpstr>Shear and Convergence</vt:lpstr>
      <vt:lpstr>Shear and Covergence</vt:lpstr>
      <vt:lpstr>Disortion is Elliptical</vt:lpstr>
      <vt:lpstr>Distortion is Elliptical</vt:lpstr>
      <vt:lpstr>Distortion is elliptical</vt:lpstr>
      <vt:lpstr>Recap</vt:lpstr>
      <vt:lpstr>PowerPoint Presentation</vt:lpstr>
      <vt:lpstr>Cosmic Lensing</vt:lpstr>
      <vt:lpstr>Atmosphere and Telescope</vt:lpstr>
      <vt:lpstr>Pixelisation</vt:lpstr>
      <vt:lpstr>Noise</vt:lpstr>
      <vt:lpstr>PowerPoint Presentation</vt:lpstr>
      <vt:lpstr>PowerPoint Presentation</vt:lpstr>
      <vt:lpstr>What is ellipticity </vt:lpstr>
      <vt:lpstr>PowerPoint Presentation</vt:lpstr>
      <vt:lpstr>How to measure ellipticity?</vt:lpstr>
      <vt:lpstr>Moments of a 2D Function</vt:lpstr>
      <vt:lpstr>2nd Order Moments in 2D</vt:lpstr>
      <vt:lpstr>PowerPoint Presentation</vt:lpstr>
      <vt:lpstr>PowerPoint Presentation</vt:lpstr>
      <vt:lpstr>The Weak Lensing Assumption</vt:lpstr>
      <vt:lpstr>PowerPoint Presentation</vt:lpstr>
      <vt:lpstr>What can we observe?</vt:lpstr>
      <vt:lpstr>Are points clustered on a particular scale?</vt:lpstr>
      <vt:lpstr>Are points clustered on a particular pair of scales?</vt:lpstr>
      <vt:lpstr>What can we observe?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Review of Weak Lensing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 Lensing  Shape Measurement</dc:title>
  <dc:creator>Thomas Kitching</dc:creator>
  <cp:lastModifiedBy>Thomas Kitching</cp:lastModifiedBy>
  <cp:revision>84</cp:revision>
  <dcterms:created xsi:type="dcterms:W3CDTF">2012-08-27T13:45:21Z</dcterms:created>
  <dcterms:modified xsi:type="dcterms:W3CDTF">2012-09-11T08:49:53Z</dcterms:modified>
</cp:coreProperties>
</file>